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6FFFF"/>
    <a:srgbClr val="00FFFF"/>
    <a:srgbClr val="FF99FF"/>
    <a:srgbClr val="FF66FF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87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35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68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272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23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8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07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92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58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4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67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33823-C5FE-49CD-8150-197FFFAD3943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488AA-D9CD-4B43-8033-246E789B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73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41416" y="4830777"/>
            <a:ext cx="1614545" cy="24622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pe sector 0-3 ani: 101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064" y="929044"/>
            <a:ext cx="1562094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200" b="1" dirty="0">
                <a:latin typeface="Times New Roman" pitchFamily="18" charset="0"/>
                <a:cs typeface="Times New Roman" pitchFamily="18" charset="0"/>
              </a:rPr>
              <a:t>Relaţii de colaborare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9670" y="836712"/>
            <a:ext cx="3379415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latin typeface="Times New Roman" pitchFamily="18" charset="0"/>
                <a:cs typeface="Times New Roman" pitchFamily="18" charset="0"/>
              </a:rPr>
              <a:t>Instituţia preşcolară Nr 153</a:t>
            </a:r>
            <a:endParaRPr lang="ro-RO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1200" dirty="0">
                <a:latin typeface="Times New Roman" pitchFamily="18" charset="0"/>
                <a:cs typeface="Times New Roman" pitchFamily="18" charset="0"/>
              </a:rPr>
              <a:t>or. Chişinău, str. Dacia 36/2, tel:0(22)766922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53286" y="929044"/>
            <a:ext cx="1222258" cy="2769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200" b="1" dirty="0">
                <a:latin typeface="Times New Roman" pitchFamily="18" charset="0"/>
                <a:cs typeface="Times New Roman" pitchFamily="18" charset="0"/>
              </a:rPr>
              <a:t>Cadre didactice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972" y="1236278"/>
            <a:ext cx="103867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Policlinica Nr 2 Chişinău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16" y="2280583"/>
            <a:ext cx="113117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Școala-grădiniță Nr 90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2960" y="1675249"/>
            <a:ext cx="1261452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Instituţii municipale DGETS, DETS Botanica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1290" y="1736522"/>
            <a:ext cx="1098702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Anul înfiinţării 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23 februarie 1976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0577" y="1357084"/>
            <a:ext cx="1265728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Limba de instruire: 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Româna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43859" y="1412776"/>
            <a:ext cx="1053494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Manageriale – 2,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Director – 1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Metodist - 1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1015" y="2039942"/>
            <a:ext cx="1225573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Pedagogice – 2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ro-RO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Cond.de muzică - 1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5439" y="2174667"/>
            <a:ext cx="2885726" cy="246221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Grupele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 Nr 1, 2, 3, 4, 5, 6, 7, 8, 9, 10, 11, 12, 13, 14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16646" y="3212976"/>
            <a:ext cx="2590774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Grupe pregătitoare (6-7 ani) -3Gr. Nr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, 1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9261" y="2636912"/>
            <a:ext cx="2223686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Grupe de creşă (1-3 ani) – 2 Gr. Nr 2, 6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5679" y="2924944"/>
            <a:ext cx="2427268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Grupe medii (4-5 ani) -3, Gr. Nr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 , 1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89999" y="2636912"/>
            <a:ext cx="274305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Grupa a II-a inferioară (3-4 ani) – 3, Gr. Nr 1, 3,4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94622" y="2924944"/>
            <a:ext cx="2286203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Grupa mare (5-6 ani) – 3, Gr. Nr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, 1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85345" y="1436333"/>
            <a:ext cx="814647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Tip general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2020431"/>
            <a:ext cx="2304256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Program de bază</a:t>
            </a:r>
          </a:p>
          <a:p>
            <a:pPr algn="ctr"/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„Curriculum pentru educație timpurie”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44440" y="4176378"/>
            <a:ext cx="2140330" cy="2539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Date despre microsectorul grădiniţei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44440" y="4500289"/>
            <a:ext cx="1614545" cy="24622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pe sector 0-7 ani: 342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97464" y="472665"/>
            <a:ext cx="1906099" cy="307777"/>
          </a:xfrm>
          <a:prstGeom prst="rect">
            <a:avLst/>
          </a:prstGeom>
          <a:gradFill>
            <a:gsLst>
              <a:gs pos="0">
                <a:srgbClr val="0070C0"/>
              </a:gs>
              <a:gs pos="51000">
                <a:srgbClr val="FFFF00"/>
              </a:gs>
              <a:gs pos="100000">
                <a:srgbClr val="FF0000"/>
              </a:gs>
              <a:gs pos="100000">
                <a:srgbClr val="96AB94"/>
              </a:gs>
            </a:gsLst>
            <a:lin ang="5400000" scaled="0"/>
          </a:gradFill>
          <a:ln cmpd="dbl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CARTEA DE VIZITĂ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8088" y="5167186"/>
            <a:ext cx="1550424" cy="24622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pe sector 3-5 ani: 99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44440" y="5486667"/>
            <a:ext cx="1614545" cy="24622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pe sector 5-7 ani: 142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45418" y="3573016"/>
            <a:ext cx="2339351" cy="861774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Microsectorul grădiniţei: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Str. Cuza-Vodă 15/1-2- 4- 5; 17/1-4-5-7-8-9-19-1,2,4,6,7,8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Bd. Dacia 34, 36, 38; 38/3-4-5-6-8, 40/1-2-3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17288" y="4138867"/>
            <a:ext cx="1741182" cy="246221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în grădiniţă 1-7 ani: 340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20273" y="4459920"/>
            <a:ext cx="1055097" cy="246221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Vîrsta1-3 ani: 32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20273" y="4751973"/>
            <a:ext cx="1119217" cy="246221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Vîrsta3-5 ani: 139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20273" y="5044362"/>
            <a:ext cx="1151277" cy="246221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Vîrsta5-7 ani: 169 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20272" y="5323621"/>
            <a:ext cx="1989689" cy="40011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Copii pe sector neinstituţionalizaţi 5-7 ani:  NU SUNT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32764" y="5022377"/>
            <a:ext cx="1446083" cy="246221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Încăperi specializate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9262" y="5556055"/>
            <a:ext cx="1112514" cy="250309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Teren sportiv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40682" y="5559043"/>
            <a:ext cx="1047082" cy="246221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Centrul  metodic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51015" y="2523093"/>
            <a:ext cx="1077539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Studii: 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Superioare -1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9</a:t>
            </a:r>
            <a:endParaRPr lang="ro-RO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Medii speciale -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40352" y="3155566"/>
            <a:ext cx="1236236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Atestare:</a:t>
            </a: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Grad didactic I – 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5</a:t>
            </a:r>
            <a:endParaRPr lang="ro-RO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Grad didactic II - 1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6173" y="3573016"/>
            <a:ext cx="3931047" cy="861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>
                <a:latin typeface="Times New Roman" pitchFamily="18" charset="0"/>
                <a:cs typeface="Times New Roman" pitchFamily="18" charset="0"/>
              </a:rPr>
              <a:t>Direcţii principale de activitate:</a:t>
            </a:r>
          </a:p>
          <a:p>
            <a:pPr marL="342900" indent="-342900">
              <a:buAutoNum type="arabicPeriod"/>
            </a:pP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Valorificarea și dezvoltarea potențialului copilului prin asigurarea stării de bine acasă și la grădiniță.</a:t>
            </a:r>
          </a:p>
          <a:p>
            <a:pPr marL="342900" indent="-342900">
              <a:buAutoNum type="arabicPeriod"/>
            </a:pPr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 Educarea și formarea deprinderilor de sănătate și igienă a copiilor de vârstă preșcolară.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7501" y="5949280"/>
            <a:ext cx="2662497" cy="24622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Activitatea în cadrul sectorului  şi  municipiului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489726" y="143700"/>
            <a:ext cx="442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b="1" dirty="0">
                <a:latin typeface="Times New Roman" pitchFamily="18" charset="0"/>
                <a:cs typeface="Times New Roman" pitchFamily="18" charset="0"/>
              </a:rPr>
              <a:t>GRĂDINIȚA CREȘĂ Nr. 153, sectorul Botanica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Соединительная линия уступом 58"/>
          <p:cNvCxnSpPr>
            <a:stCxn id="6" idx="1"/>
            <a:endCxn id="5" idx="3"/>
          </p:cNvCxnSpPr>
          <p:nvPr/>
        </p:nvCxnSpPr>
        <p:spPr>
          <a:xfrm rot="10800000">
            <a:off x="2138158" y="1067545"/>
            <a:ext cx="871512" cy="1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Соединительная линия уступом 61"/>
          <p:cNvCxnSpPr>
            <a:stCxn id="6" idx="3"/>
            <a:endCxn id="7" idx="1"/>
          </p:cNvCxnSpPr>
          <p:nvPr/>
        </p:nvCxnSpPr>
        <p:spPr>
          <a:xfrm flipV="1">
            <a:off x="6389085" y="1067544"/>
            <a:ext cx="664201" cy="1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Соединительная линия уступом 92"/>
          <p:cNvCxnSpPr>
            <a:stCxn id="15" idx="2"/>
            <a:endCxn id="19" idx="1"/>
          </p:cNvCxnSpPr>
          <p:nvPr/>
        </p:nvCxnSpPr>
        <p:spPr>
          <a:xfrm rot="16200000" flipH="1">
            <a:off x="3064583" y="2534606"/>
            <a:ext cx="339135" cy="111697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>
            <a:stCxn id="15" idx="2"/>
            <a:endCxn id="20" idx="1"/>
          </p:cNvCxnSpPr>
          <p:nvPr/>
        </p:nvCxnSpPr>
        <p:spPr>
          <a:xfrm rot="16200000" flipH="1">
            <a:off x="2922879" y="2676311"/>
            <a:ext cx="627167" cy="116320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15" idx="2"/>
            <a:endCxn id="17" idx="3"/>
          </p:cNvCxnSpPr>
          <p:nvPr/>
        </p:nvCxnSpPr>
        <p:spPr>
          <a:xfrm rot="5400000">
            <a:off x="2916058" y="2497778"/>
            <a:ext cx="339135" cy="185355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15" idx="2"/>
            <a:endCxn id="18" idx="3"/>
          </p:cNvCxnSpPr>
          <p:nvPr/>
        </p:nvCxnSpPr>
        <p:spPr>
          <a:xfrm rot="5400000">
            <a:off x="2772042" y="2641794"/>
            <a:ext cx="627167" cy="185355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Соединительная линия уступом 109"/>
          <p:cNvCxnSpPr>
            <a:endCxn id="13" idx="1"/>
          </p:cNvCxnSpPr>
          <p:nvPr/>
        </p:nvCxnSpPr>
        <p:spPr>
          <a:xfrm rot="16200000" flipH="1">
            <a:off x="7356225" y="1302140"/>
            <a:ext cx="483731" cy="291537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Соединительная линия уступом 112"/>
          <p:cNvCxnSpPr>
            <a:endCxn id="14" idx="1"/>
          </p:cNvCxnSpPr>
          <p:nvPr/>
        </p:nvCxnSpPr>
        <p:spPr>
          <a:xfrm rot="16200000" flipH="1">
            <a:off x="7084692" y="1573673"/>
            <a:ext cx="1033953" cy="298693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Соединительная линия уступом 115"/>
          <p:cNvCxnSpPr>
            <a:endCxn id="39" idx="1"/>
          </p:cNvCxnSpPr>
          <p:nvPr/>
        </p:nvCxnSpPr>
        <p:spPr>
          <a:xfrm rot="16200000" flipH="1">
            <a:off x="6804645" y="1853722"/>
            <a:ext cx="1594048" cy="298692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endCxn id="40" idx="1"/>
          </p:cNvCxnSpPr>
          <p:nvPr/>
        </p:nvCxnSpPr>
        <p:spPr>
          <a:xfrm rot="16200000" flipH="1">
            <a:off x="6498194" y="2190407"/>
            <a:ext cx="2196286" cy="288030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endCxn id="24" idx="1"/>
          </p:cNvCxnSpPr>
          <p:nvPr/>
        </p:nvCxnSpPr>
        <p:spPr>
          <a:xfrm rot="16200000" flipH="1">
            <a:off x="4180335" y="4139231"/>
            <a:ext cx="176322" cy="151888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endCxn id="25" idx="1"/>
          </p:cNvCxnSpPr>
          <p:nvPr/>
        </p:nvCxnSpPr>
        <p:spPr>
          <a:xfrm rot="16200000" flipH="1">
            <a:off x="4020303" y="4299262"/>
            <a:ext cx="496387" cy="151888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Соединительная линия уступом 125"/>
          <p:cNvCxnSpPr>
            <a:endCxn id="4" idx="1"/>
          </p:cNvCxnSpPr>
          <p:nvPr/>
        </p:nvCxnSpPr>
        <p:spPr>
          <a:xfrm rot="16200000" flipH="1">
            <a:off x="3873933" y="4486404"/>
            <a:ext cx="786103" cy="148864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Соединительная линия уступом 128"/>
          <p:cNvCxnSpPr>
            <a:endCxn id="27" idx="1"/>
          </p:cNvCxnSpPr>
          <p:nvPr/>
        </p:nvCxnSpPr>
        <p:spPr>
          <a:xfrm rot="16200000" flipH="1">
            <a:off x="3688679" y="4630887"/>
            <a:ext cx="1163283" cy="155536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Соединительная линия уступом 130"/>
          <p:cNvCxnSpPr>
            <a:endCxn id="28" idx="1"/>
          </p:cNvCxnSpPr>
          <p:nvPr/>
        </p:nvCxnSpPr>
        <p:spPr>
          <a:xfrm rot="16200000" flipH="1">
            <a:off x="3527113" y="4792451"/>
            <a:ext cx="1482766" cy="151888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Соединительная линия уступом 135"/>
          <p:cNvCxnSpPr>
            <a:cxnSpLocks/>
            <a:endCxn id="32" idx="1"/>
          </p:cNvCxnSpPr>
          <p:nvPr/>
        </p:nvCxnSpPr>
        <p:spPr>
          <a:xfrm rot="16200000" flipH="1">
            <a:off x="6701669" y="4556480"/>
            <a:ext cx="455616" cy="181592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Соединительная линия уступом 137"/>
          <p:cNvCxnSpPr>
            <a:endCxn id="33" idx="1"/>
          </p:cNvCxnSpPr>
          <p:nvPr/>
        </p:nvCxnSpPr>
        <p:spPr>
          <a:xfrm rot="16200000" flipH="1">
            <a:off x="6558903" y="4706103"/>
            <a:ext cx="741152" cy="181588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Соединительная линия уступом 139"/>
          <p:cNvCxnSpPr>
            <a:endCxn id="34" idx="1"/>
          </p:cNvCxnSpPr>
          <p:nvPr/>
        </p:nvCxnSpPr>
        <p:spPr>
          <a:xfrm rot="16200000" flipH="1">
            <a:off x="6380803" y="4884206"/>
            <a:ext cx="1097353" cy="181586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1929897" y="5556055"/>
            <a:ext cx="963725" cy="246221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rtlCol="0">
            <a:spAutoFit/>
          </a:bodyPr>
          <a:lstStyle/>
          <a:p>
            <a:r>
              <a:rPr lang="ro-RO" sz="1000" dirty="0">
                <a:latin typeface="Times New Roman" pitchFamily="18" charset="0"/>
                <a:cs typeface="Times New Roman" pitchFamily="18" charset="0"/>
              </a:rPr>
              <a:t>Sala de muzică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2" name="Соединительная линия уступом 151"/>
          <p:cNvCxnSpPr>
            <a:stCxn id="35" idx="2"/>
            <a:endCxn id="37" idx="0"/>
          </p:cNvCxnSpPr>
          <p:nvPr/>
        </p:nvCxnSpPr>
        <p:spPr>
          <a:xfrm rot="5400000">
            <a:off x="1446935" y="5147183"/>
            <a:ext cx="287457" cy="530287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Соединительная линия уступом 154"/>
          <p:cNvCxnSpPr>
            <a:stCxn id="35" idx="2"/>
            <a:endCxn id="147" idx="0"/>
          </p:cNvCxnSpPr>
          <p:nvPr/>
        </p:nvCxnSpPr>
        <p:spPr>
          <a:xfrm rot="16200000" flipH="1">
            <a:off x="1990055" y="5134349"/>
            <a:ext cx="287457" cy="555954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Соединительная линия уступом 157"/>
          <p:cNvCxnSpPr>
            <a:stCxn id="35" idx="2"/>
            <a:endCxn id="38" idx="0"/>
          </p:cNvCxnSpPr>
          <p:nvPr/>
        </p:nvCxnSpPr>
        <p:spPr>
          <a:xfrm rot="16200000" flipH="1">
            <a:off x="2514792" y="4609611"/>
            <a:ext cx="290445" cy="1608417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Соединительная линия уступом 165"/>
          <p:cNvCxnSpPr>
            <a:stCxn id="6" idx="2"/>
            <a:endCxn id="21" idx="3"/>
          </p:cNvCxnSpPr>
          <p:nvPr/>
        </p:nvCxnSpPr>
        <p:spPr>
          <a:xfrm rot="5400000">
            <a:off x="4469152" y="1329217"/>
            <a:ext cx="261067" cy="199386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Соединительная линия уступом 168"/>
          <p:cNvCxnSpPr>
            <a:stCxn id="6" idx="2"/>
            <a:endCxn id="11" idx="3"/>
          </p:cNvCxnSpPr>
          <p:nvPr/>
        </p:nvCxnSpPr>
        <p:spPr>
          <a:xfrm rot="5400000">
            <a:off x="4280585" y="1517784"/>
            <a:ext cx="638200" cy="199386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Соединительная линия уступом 171"/>
          <p:cNvCxnSpPr>
            <a:stCxn id="6" idx="2"/>
            <a:endCxn id="15" idx="3"/>
          </p:cNvCxnSpPr>
          <p:nvPr/>
        </p:nvCxnSpPr>
        <p:spPr>
          <a:xfrm rot="5400000">
            <a:off x="4160572" y="1758971"/>
            <a:ext cx="999401" cy="78213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Соединительная линия уступом 174"/>
          <p:cNvCxnSpPr>
            <a:stCxn id="6" idx="2"/>
            <a:endCxn id="12" idx="1"/>
          </p:cNvCxnSpPr>
          <p:nvPr/>
        </p:nvCxnSpPr>
        <p:spPr>
          <a:xfrm rot="16200000" flipH="1">
            <a:off x="4655596" y="1342158"/>
            <a:ext cx="258762" cy="171199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Соединительная линия уступом 177"/>
          <p:cNvCxnSpPr>
            <a:stCxn id="6" idx="2"/>
            <a:endCxn id="22" idx="1"/>
          </p:cNvCxnSpPr>
          <p:nvPr/>
        </p:nvCxnSpPr>
        <p:spPr>
          <a:xfrm rot="16200000" flipH="1">
            <a:off x="4318651" y="1679104"/>
            <a:ext cx="922109" cy="160654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Соединительная линия уступом 181"/>
          <p:cNvCxnSpPr>
            <a:stCxn id="15" idx="2"/>
            <a:endCxn id="16" idx="0"/>
          </p:cNvCxnSpPr>
          <p:nvPr/>
        </p:nvCxnSpPr>
        <p:spPr>
          <a:xfrm rot="5400000">
            <a:off x="2749124" y="2783798"/>
            <a:ext cx="792088" cy="66269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Соединительная линия уступом 187"/>
          <p:cNvCxnSpPr>
            <a:endCxn id="8" idx="3"/>
          </p:cNvCxnSpPr>
          <p:nvPr/>
        </p:nvCxnSpPr>
        <p:spPr>
          <a:xfrm rot="5400000">
            <a:off x="1357774" y="1251918"/>
            <a:ext cx="230290" cy="138541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Соединительная линия уступом 189"/>
          <p:cNvCxnSpPr>
            <a:endCxn id="10" idx="3"/>
          </p:cNvCxnSpPr>
          <p:nvPr/>
        </p:nvCxnSpPr>
        <p:spPr>
          <a:xfrm rot="5400000">
            <a:off x="1095199" y="1505257"/>
            <a:ext cx="746205" cy="147777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Соединительная линия уступом 192"/>
          <p:cNvCxnSpPr>
            <a:endCxn id="9" idx="3"/>
          </p:cNvCxnSpPr>
          <p:nvPr/>
        </p:nvCxnSpPr>
        <p:spPr>
          <a:xfrm rot="5400000">
            <a:off x="826396" y="1764842"/>
            <a:ext cx="1274595" cy="156997"/>
          </a:xfrm>
          <a:prstGeom prst="bentConnector2">
            <a:avLst/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Соединительная линия уступом 198"/>
          <p:cNvCxnSpPr>
            <a:endCxn id="31" idx="1"/>
          </p:cNvCxnSpPr>
          <p:nvPr/>
        </p:nvCxnSpPr>
        <p:spPr>
          <a:xfrm>
            <a:off x="6838686" y="4426320"/>
            <a:ext cx="181587" cy="15671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6200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355</Words>
  <Application>Microsoft Office PowerPoint</Application>
  <PresentationFormat>Экран (4:3)</PresentationFormat>
  <Paragraphs>52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27</cp:revision>
  <dcterms:created xsi:type="dcterms:W3CDTF">2013-08-27T15:09:36Z</dcterms:created>
  <dcterms:modified xsi:type="dcterms:W3CDTF">2022-01-18T09:01:35Z</dcterms:modified>
</cp:coreProperties>
</file>