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338" r:id="rId3"/>
    <p:sldId id="286" r:id="rId4"/>
    <p:sldId id="336" r:id="rId5"/>
    <p:sldId id="325" r:id="rId6"/>
    <p:sldId id="328" r:id="rId7"/>
    <p:sldId id="327" r:id="rId8"/>
    <p:sldId id="330" r:id="rId9"/>
    <p:sldId id="312" r:id="rId10"/>
    <p:sldId id="323" r:id="rId11"/>
    <p:sldId id="301" r:id="rId12"/>
    <p:sldId id="335" r:id="rId13"/>
    <p:sldId id="334" r:id="rId14"/>
    <p:sldId id="337" r:id="rId15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Secțiune implicită" id="{9628A2AF-7F0A-41AC-AA7C-1DE625548CFC}">
          <p14:sldIdLst/>
        </p14:section>
        <p14:section name="Secțiune fără titlu" id="{24BEDC2A-49CF-4FFE-937A-9917D68D4227}">
          <p14:sldIdLst>
            <p14:sldId id="256"/>
            <p14:sldId id="338"/>
            <p14:sldId id="286"/>
            <p14:sldId id="336"/>
          </p14:sldIdLst>
        </p14:section>
        <p14:section name="Secțiune fără titlu" id="{DDF856A2-4DCC-4204-8126-8222A936B4CC}">
          <p14:sldIdLst>
            <p14:sldId id="325"/>
            <p14:sldId id="328"/>
            <p14:sldId id="327"/>
            <p14:sldId id="330"/>
            <p14:sldId id="312"/>
            <p14:sldId id="323"/>
            <p14:sldId id="301"/>
            <p14:sldId id="335"/>
            <p14:sldId id="334"/>
            <p14:sldId id="33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3366FF"/>
    <a:srgbClr val="000099"/>
    <a:srgbClr val="F3F9FA"/>
    <a:srgbClr val="CC00CC"/>
    <a:srgbClr val="FF9900"/>
    <a:srgbClr val="0C788E"/>
    <a:srgbClr val="00FF99"/>
    <a:srgbClr val="FF66FF"/>
    <a:srgbClr val="422C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 mediu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il mediu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97" autoAdjust="0"/>
    <p:restoredTop sz="94580" autoAdjust="0"/>
  </p:normalViewPr>
  <p:slideViewPr>
    <p:cSldViewPr>
      <p:cViewPr varScale="1">
        <p:scale>
          <a:sx n="82" d="100"/>
          <a:sy n="82" d="100"/>
        </p:scale>
        <p:origin x="893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ante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o-RO"/>
          </a:p>
        </p:txBody>
      </p:sp>
      <p:sp>
        <p:nvSpPr>
          <p:cNvPr id="3" name="Substituent dată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979A4D-AE70-4677-9C45-E7FD7F2B8AC1}" type="datetimeFigureOut">
              <a:rPr lang="ro-RO" smtClean="0"/>
              <a:t>18.01.2022</a:t>
            </a:fld>
            <a:endParaRPr lang="ro-RO"/>
          </a:p>
        </p:txBody>
      </p:sp>
      <p:sp>
        <p:nvSpPr>
          <p:cNvPr id="4" name="Substituent imagine diapozitiv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o-RO"/>
          </a:p>
        </p:txBody>
      </p:sp>
      <p:sp>
        <p:nvSpPr>
          <p:cNvPr id="5" name="Substituent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o-RO"/>
              <a:t>Clic pentru editare stiluri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o-RO"/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CA5346-B0A2-4D45-8305-3227CEB3AE0B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8453143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zitiv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titlu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o-RO"/>
              <a:t>Faceți clic pentru editarea stilului de subtitlu al coordonatorului</a:t>
            </a:r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8A06E0-1736-4202-BFB6-CFF6806F093A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ext vertical și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text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o-RO"/>
              <a:t>Faceți clic pentru a edita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112809-79C1-410D-8CFC-A122272F3138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lu vertical ș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text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o-RO"/>
              <a:t>Faceți clic pentru a edita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28F1D2-1945-4C39-A60A-7D5F38BE5C92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u și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o-RO"/>
              <a:t>Faceți clic pentru a edita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8C73F6-0AD6-4259-8ACD-D1B1D56D1AC7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ntet secți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o-RO"/>
              <a:t>Faceți clic pentru a edita stilurile de text Coordonator</a:t>
            </a:r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F4E04E-BCC4-4959-BA44-1F197B6F8483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uă tipuri de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conținut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o-RO"/>
              <a:t>Faceți clic pentru a edita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conținut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o-RO"/>
              <a:t>Faceți clic pentru a edita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5" name="Substituent dată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DF0BC0-B3C3-4F3C-ACF5-526A92FD8AEB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ț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Faceți clic pentru a edita stilurile de text Coordonator</a:t>
            </a:r>
          </a:p>
        </p:txBody>
      </p:sp>
      <p:sp>
        <p:nvSpPr>
          <p:cNvPr id="4" name="Substituent conținut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o-RO"/>
              <a:t>Faceți clic pentru a edita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5" name="Substituent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Faceți clic pentru a edita stilurile de text Coordonator</a:t>
            </a:r>
          </a:p>
        </p:txBody>
      </p:sp>
      <p:sp>
        <p:nvSpPr>
          <p:cNvPr id="6" name="Substituent conținut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o-RO"/>
              <a:t>Faceți clic pentru a edita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7" name="Substituent dată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Substituent subsol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9" name="Substituent număr diapozitiv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0421B9-29F0-4D64-9247-788BD3CC88B8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oar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dată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Substituent subsol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Substituent număr diapozitiv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9908FE-6565-44F6-8E95-6896A38996E1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ecomple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dată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3" name="Substituent subsol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48D68D-767F-4A18-9C05-5F15558F337C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ținut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o-RO"/>
              <a:t>Faceți clic pentru a edita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o-RO"/>
              <a:t>Faceți clic pentru a edita stilurile de text Coordonator</a:t>
            </a:r>
          </a:p>
        </p:txBody>
      </p:sp>
      <p:sp>
        <p:nvSpPr>
          <p:cNvPr id="5" name="Substituent dată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329964-3E3F-4327-8191-B1A1841E9567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ine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i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o-RO"/>
          </a:p>
        </p:txBody>
      </p:sp>
      <p:sp>
        <p:nvSpPr>
          <p:cNvPr id="4" name="Substituent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o-RO"/>
              <a:t>Faceți clic pentru a edita stilurile de text Coordonator</a:t>
            </a:r>
          </a:p>
        </p:txBody>
      </p:sp>
      <p:sp>
        <p:nvSpPr>
          <p:cNvPr id="5" name="Substituent dată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D48359-D904-4041-8F99-DE51C5999FE5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C6C775A-47AC-4CB8-9469-204277DA8BAE}" type="slidenum">
              <a:rPr lang="es-ES"/>
              <a:pPr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o-R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tel:022766922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8" name="Rectangle 110"/>
          <p:cNvSpPr>
            <a:spLocks noGrp="1" noChangeArrowheads="1"/>
          </p:cNvSpPr>
          <p:nvPr>
            <p:ph type="ctrTitle"/>
          </p:nvPr>
        </p:nvSpPr>
        <p:spPr>
          <a:xfrm rot="651135">
            <a:off x="3736820" y="1498165"/>
            <a:ext cx="4319588" cy="3714776"/>
          </a:xfrm>
          <a:solidFill>
            <a:schemeClr val="bg1">
              <a:lumMod val="95000"/>
            </a:schemeClr>
          </a:solidFill>
          <a:ln/>
        </p:spPr>
        <p:txBody>
          <a:bodyPr/>
          <a:lstStyle/>
          <a:p>
            <a:pPr algn="l"/>
            <a:b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s-ES" sz="3200" b="1" dirty="0">
              <a:solidFill>
                <a:schemeClr val="bg1"/>
              </a:solidFill>
            </a:endParaRPr>
          </a:p>
        </p:txBody>
      </p:sp>
      <p:sp>
        <p:nvSpPr>
          <p:cNvPr id="2163" name="Rectangle 115"/>
          <p:cNvSpPr>
            <a:spLocks noGrp="1" noChangeArrowheads="1"/>
          </p:cNvSpPr>
          <p:nvPr>
            <p:ph type="subTitle" idx="1"/>
          </p:nvPr>
        </p:nvSpPr>
        <p:spPr>
          <a:xfrm>
            <a:off x="510584" y="3068960"/>
            <a:ext cx="8194839" cy="3506463"/>
          </a:xfrm>
        </p:spPr>
        <p:txBody>
          <a:bodyPr/>
          <a:lstStyle/>
          <a:p>
            <a:pPr marL="27432" lvl="0" algn="l" fontAlgn="auto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defRPr/>
            </a:pPr>
            <a:r>
              <a:rPr lang="ro-RO" altLang="ru-RU" sz="1400" b="1" kern="1200" dirty="0">
                <a:solidFill>
                  <a:srgbClr val="422C16"/>
                </a:solidFill>
                <a:latin typeface="Gill Sans MT"/>
              </a:rPr>
              <a:t>                                                                                                         </a:t>
            </a:r>
            <a:r>
              <a:rPr lang="ro-RO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o-RO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o-MD" altLang="ru-RU" sz="1800" b="1" kern="1200" dirty="0">
              <a:latin typeface="Gill Sans MT"/>
            </a:endParaRPr>
          </a:p>
          <a:p>
            <a:pPr marL="27432" lvl="0" algn="r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defRPr/>
            </a:pPr>
            <a:endParaRPr lang="ro-MD" altLang="ru-RU" sz="1800" b="1" kern="1200" dirty="0">
              <a:latin typeface="Gill Sans MT"/>
            </a:endParaRPr>
          </a:p>
          <a:p>
            <a:pPr marL="27432" lvl="0" algn="r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defRPr/>
            </a:pPr>
            <a:endParaRPr lang="ro-MD" altLang="ru-RU" sz="2000" b="1" kern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32" lvl="0" algn="r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defRPr/>
            </a:pPr>
            <a:r>
              <a:rPr lang="ro-MD" altLang="ru-RU" sz="2000" b="1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Realizat</a:t>
            </a:r>
            <a:r>
              <a:rPr lang="en-US" altLang="ru-RU" sz="2000" b="1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o-MD" altLang="ru-RU" sz="2000" b="1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Andronic Silvia</a:t>
            </a:r>
            <a:r>
              <a:rPr lang="ro-RO" altLang="ru-RU" sz="2000" b="1" kern="1200" dirty="0">
                <a:solidFill>
                  <a:srgbClr val="422C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  </a:t>
            </a:r>
          </a:p>
          <a:p>
            <a:pPr marL="27432" lvl="0" algn="r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defRPr/>
            </a:pP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Candidat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func</a:t>
            </a:r>
            <a:r>
              <a:rPr lang="ro-RO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ția de director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32" lvl="0" algn="r" fontAlgn="auto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defRPr/>
            </a:pPr>
            <a:endParaRPr lang="en-US" sz="20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32" lvl="0" algn="l" fontAlgn="auto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defRPr/>
            </a:pP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</a:t>
            </a:r>
            <a:r>
              <a:rPr lang="ro-RO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șinău</a:t>
            </a:r>
            <a:r>
              <a:rPr lang="ro-RO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</a:t>
            </a:r>
            <a:r>
              <a:rPr lang="ro-MD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r>
            <a:endParaRPr lang="ro-RO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Dreptunghi 5"/>
          <p:cNvSpPr/>
          <p:nvPr/>
        </p:nvSpPr>
        <p:spPr>
          <a:xfrm>
            <a:off x="785786" y="1500174"/>
            <a:ext cx="7572428" cy="3429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 sz="3200" dirty="0"/>
          </a:p>
        </p:txBody>
      </p:sp>
      <p:sp>
        <p:nvSpPr>
          <p:cNvPr id="2" name="Dreptunghi 1"/>
          <p:cNvSpPr/>
          <p:nvPr/>
        </p:nvSpPr>
        <p:spPr>
          <a:xfrm>
            <a:off x="1043608" y="1843235"/>
            <a:ext cx="684076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endParaRPr lang="ro-MD" altLang="ru-RU" sz="4400" b="1" dirty="0">
              <a:effectLst>
                <a:outerShdw blurRad="38100" dist="38100" dir="2700000" algn="tl">
                  <a:srgbClr val="FFFFFF"/>
                </a:outerShdw>
              </a:effectLst>
              <a:latin typeface="Constantia" panose="02030602050306030303" pitchFamily="18" charset="0"/>
              <a:cs typeface="+mn-cs"/>
            </a:endParaRPr>
          </a:p>
          <a:p>
            <a:pPr lvl="0" algn="ctr">
              <a:defRPr/>
            </a:pPr>
            <a:r>
              <a:rPr lang="en-US" altLang="ru-RU" sz="4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onstantia" panose="02030602050306030303" pitchFamily="18" charset="0"/>
                <a:cs typeface="+mn-cs"/>
              </a:rPr>
              <a:t>PLAN DE DEZVOLTARE</a:t>
            </a:r>
            <a:endParaRPr lang="ro-RO" altLang="ru-RU" sz="3600" b="1" dirty="0">
              <a:effectLst>
                <a:outerShdw blurRad="38100" dist="38100" dir="2700000" algn="tl">
                  <a:srgbClr val="FFFFFF"/>
                </a:outerShdw>
              </a:effectLst>
              <a:latin typeface="Constantia" panose="02030602050306030303" pitchFamily="18" charset="0"/>
              <a:cs typeface="+mn-cs"/>
            </a:endParaRPr>
          </a:p>
          <a:p>
            <a:pPr lvl="0" algn="ctr">
              <a:defRPr/>
            </a:pPr>
            <a:r>
              <a:rPr lang="ro-RO" altLang="ru-RU" sz="20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INSTITUȚIA </a:t>
            </a:r>
            <a:r>
              <a:rPr lang="ro-MD" altLang="ru-RU" sz="20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DE EDUCAȚIE TIMPURIE NR</a:t>
            </a:r>
            <a:r>
              <a:rPr lang="ro-RO" altLang="ru-RU" sz="20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ru-RU" sz="20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o-MD" altLang="ru-RU" sz="20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altLang="ru-RU" sz="20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o-RO" altLang="ru-RU" sz="2000" b="1" i="1" dirty="0"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defRPr/>
            </a:pPr>
            <a:endParaRPr lang="ru-RU" altLang="ru-RU" sz="3200" b="1" i="1" dirty="0"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ro-RO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o-RO" dirty="0">
                <a:solidFill>
                  <a:schemeClr val="bg1"/>
                </a:solidFill>
                <a:cs typeface="Times New Roman" pitchFamily="18" charset="0"/>
              </a:rPr>
              <a:t>MISIUNEA</a:t>
            </a:r>
            <a:br>
              <a:rPr lang="ro-RO" b="1" dirty="0">
                <a:solidFill>
                  <a:schemeClr val="bg1"/>
                </a:solidFill>
                <a:latin typeface="Georgia" pitchFamily="18" charset="0"/>
              </a:rPr>
            </a:b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132856"/>
            <a:ext cx="8250072" cy="4104455"/>
          </a:xfrm>
        </p:spPr>
        <p:txBody>
          <a:bodyPr/>
          <a:lstStyle/>
          <a:p>
            <a:pPr marL="0" indent="0">
              <a:buNone/>
            </a:pPr>
            <a:r>
              <a:rPr lang="ro-R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Grădinița are nobila misiune de a realiza un act educațional de calitate care să contribuie la formarea unei personalități autonome și creative a unor copii sănătoși, activi, eficienți, cooperanți, care să se adapteze ușor la regimul activității școlare dezvoltarea individuala a copiilor prin: </a:t>
            </a:r>
            <a:endParaRPr lang="ru-MD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o-R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crearea unui climat de munca si învățare stimulativ si creativ; </a:t>
            </a:r>
            <a:endParaRPr lang="ru-MD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o-R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asigurarea experienței individuale de învățare; </a:t>
            </a:r>
            <a:endParaRPr lang="ru-MD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o-R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garantarea pregătirii pentru adaptarea la viața școlară, apoi cea sociala; </a:t>
            </a:r>
            <a:endParaRPr lang="ru-MD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o-R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accentuarea participării familiei in procesul de educație al copiilor; </a:t>
            </a:r>
            <a:endParaRPr lang="ru-MD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o-R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asigurarea condițiilor materiale necesare unui învățământ de calitate; </a:t>
            </a:r>
            <a:endParaRPr lang="ru-MD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o-R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promovarea unui învățământ incluziv; </a:t>
            </a:r>
            <a:endParaRPr lang="ru-MD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o-R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asigurarea egalității șanselor tuturor copiilor indiferent de gen, statut social, etnie.  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800" dirty="0"/>
          </a:p>
        </p:txBody>
      </p:sp>
      <p:pic>
        <p:nvPicPr>
          <p:cNvPr id="5" name="Picture 2" descr="http://4.bp.blogspot.com/-HHPRHXfRkp4/T-sO6RqasVI/AAAAAAAACkc/BRvMl82-rKs/s1600/sun.jpg.gif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512" y="404664"/>
            <a:ext cx="1584176" cy="15841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461593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z="3600" dirty="0">
                <a:solidFill>
                  <a:schemeClr val="bg1"/>
                </a:solidFill>
              </a:rPr>
              <a:t>Obiectivele prioritare </a:t>
            </a:r>
            <a:br>
              <a:rPr lang="ro-RO" sz="3600" dirty="0">
                <a:solidFill>
                  <a:schemeClr val="bg1"/>
                </a:solidFill>
              </a:rPr>
            </a:br>
            <a:r>
              <a:rPr lang="ro-RO" sz="3600" dirty="0">
                <a:solidFill>
                  <a:schemeClr val="bg1"/>
                </a:solidFill>
              </a:rPr>
              <a:t>de activitate:</a:t>
            </a:r>
            <a:endParaRPr lang="ro-RO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464496"/>
          </a:xfrm>
        </p:spPr>
        <p:txBody>
          <a:bodyPr/>
          <a:lstStyle/>
          <a:p>
            <a:pPr algn="just" hangingPunct="0">
              <a:buFont typeface="Wingdings" panose="05000000000000000000" pitchFamily="2" charset="2"/>
              <a:buChar char="Ø"/>
            </a:pPr>
            <a:r>
              <a:rPr lang="ro-R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Asigurarea unui demers instructiv educativ de calitate prin reconsiderarea modului de abordare a activității didactice </a:t>
            </a:r>
            <a:endParaRPr lang="ro-MD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hangingPunct="0">
              <a:buFont typeface="Wingdings" panose="05000000000000000000" pitchFamily="2" charset="2"/>
              <a:buChar char="Ø"/>
            </a:pPr>
            <a:endParaRPr lang="ro-RO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hangingPunct="0">
              <a:buFont typeface="Wingdings" panose="05000000000000000000" pitchFamily="2" charset="2"/>
              <a:buChar char="Ø"/>
            </a:pPr>
            <a:r>
              <a:rPr lang="ro-R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Perfecționarea carierei didactice prin facilitarea accesului la informație și parcurgerea programelor de   formare și perfecționare profesională pe tot parcursul vieții. </a:t>
            </a:r>
          </a:p>
          <a:p>
            <a:pPr algn="just" hangingPunct="0">
              <a:buFont typeface="Wingdings" panose="05000000000000000000" pitchFamily="2" charset="2"/>
              <a:buChar char="Ø"/>
            </a:pPr>
            <a:endParaRPr lang="ro-RO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hangingPunct="0">
              <a:buFont typeface="Wingdings" panose="05000000000000000000" pitchFamily="2" charset="2"/>
              <a:buChar char="Ø"/>
            </a:pPr>
            <a:r>
              <a:rPr lang="ro-R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Asigurarea funcționalității și îmbunătățirii bazei </a:t>
            </a:r>
            <a:r>
              <a:rPr lang="ro-RO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tehnico</a:t>
            </a:r>
            <a:r>
              <a:rPr lang="ro-R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-materiale a instituției printr-o proiectare   realistă a resurselor buget.</a:t>
            </a:r>
            <a:endParaRPr lang="ro-MD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hangingPunct="0">
              <a:buFont typeface="Wingdings" panose="05000000000000000000" pitchFamily="2" charset="2"/>
              <a:buChar char="Ø"/>
            </a:pPr>
            <a:endParaRPr lang="ro-RO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hangingPunct="0">
              <a:buFont typeface="Wingdings" panose="05000000000000000000" pitchFamily="2" charset="2"/>
              <a:buChar char="Ø"/>
            </a:pPr>
            <a:r>
              <a:rPr lang="ro-R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Creșterea prestigiului unității prin derularea de proiecte, programe și parteneriate educaționale , care să asigure interacțiune constructivă, comunicare eficientă, cetățenie.  </a:t>
            </a:r>
            <a:endParaRPr lang="ru-MD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o-RO" sz="1400" dirty="0">
              <a:solidFill>
                <a:srgbClr val="CC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http://4.bp.blogspot.com/-HHPRHXfRkp4/T-sO6RqasVI/AAAAAAAACkc/BRvMl82-rKs/s1600/sun.jpg.gif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528" y="303792"/>
            <a:ext cx="1512168" cy="1329717"/>
          </a:xfrm>
          <a:prstGeom prst="rect">
            <a:avLst/>
          </a:prstGeom>
          <a:noFill/>
        </p:spPr>
      </p:pic>
      <p:pic>
        <p:nvPicPr>
          <p:cNvPr id="5" name="Picture 2" descr="http://4.bp.blogspot.com/-HHPRHXfRkp4/T-sO6RqasVI/AAAAAAAACkc/BRvMl82-rKs/s1600/sun.jpg.gif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528" y="274638"/>
            <a:ext cx="1512168" cy="132971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664306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4EDCDDF6-4EBB-4084-B112-7BD6F2EDA6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MD" dirty="0">
                <a:solidFill>
                  <a:schemeClr val="bg1"/>
                </a:solidFill>
              </a:rPr>
              <a:t>Relații de parteneriat</a:t>
            </a:r>
            <a:endParaRPr lang="ru-MD" dirty="0">
              <a:solidFill>
                <a:schemeClr val="bg1"/>
              </a:solidFill>
            </a:endParaRPr>
          </a:p>
        </p:txBody>
      </p:sp>
      <p:pic>
        <p:nvPicPr>
          <p:cNvPr id="6" name="Picture 14" descr="DSC_0157.JPG">
            <a:extLst>
              <a:ext uri="{FF2B5EF4-FFF2-40B4-BE49-F238E27FC236}">
                <a16:creationId xmlns:a16="http://schemas.microsoft.com/office/drawing/2014/main" id="{F7FB19B2-1B39-4DB3-ADBD-372C4F9F8E13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1629379"/>
            <a:ext cx="6864371" cy="4262435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8" name="Substituent conținut 7">
            <a:extLst>
              <a:ext uri="{FF2B5EF4-FFF2-40B4-BE49-F238E27FC236}">
                <a16:creationId xmlns:a16="http://schemas.microsoft.com/office/drawing/2014/main" id="{3885013B-94FB-457D-AEA0-865BC91DF5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ru-MD" dirty="0"/>
          </a:p>
        </p:txBody>
      </p:sp>
    </p:spTree>
    <p:extLst>
      <p:ext uri="{BB962C8B-B14F-4D97-AF65-F5344CB8AC3E}">
        <p14:creationId xmlns:p14="http://schemas.microsoft.com/office/powerpoint/2010/main" val="33404928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7D11D75D-237C-48F7-B122-88D75168E6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z="2000" dirty="0">
                <a:solidFill>
                  <a:schemeClr val="bg1"/>
                </a:solidFill>
              </a:rPr>
              <a:t>SUNTEM CEI MAI FERICIŢI DINTRE PĂMÎNTENI, </a:t>
            </a:r>
            <a:br>
              <a:rPr lang="ro-RO" sz="2000" dirty="0">
                <a:solidFill>
                  <a:schemeClr val="bg1"/>
                </a:solidFill>
              </a:rPr>
            </a:br>
            <a:r>
              <a:rPr lang="ro-RO" sz="2000" dirty="0">
                <a:solidFill>
                  <a:schemeClr val="bg1"/>
                </a:solidFill>
              </a:rPr>
              <a:t>PENTRU CĂ TRĂIM ALĂTURI DE VIITOR</a:t>
            </a: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4" name="Picture 12" descr="DSC_0114.JPG">
            <a:extLst>
              <a:ext uri="{FF2B5EF4-FFF2-40B4-BE49-F238E27FC236}">
                <a16:creationId xmlns:a16="http://schemas.microsoft.com/office/drawing/2014/main" id="{75199656-B680-4F08-B486-C47A84944C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71600" y="1737201"/>
            <a:ext cx="6400800" cy="4251960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22150988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7233BE2A-63AF-4B66-9EC2-1E8EAC0C01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MD" dirty="0">
                <a:solidFill>
                  <a:schemeClr val="bg1"/>
                </a:solidFill>
              </a:rPr>
              <a:t>Vă mulțumim</a:t>
            </a:r>
            <a:endParaRPr lang="ru-MD" dirty="0">
              <a:solidFill>
                <a:schemeClr val="bg1"/>
              </a:solidFill>
            </a:endParaRPr>
          </a:p>
        </p:txBody>
      </p:sp>
      <p:pic>
        <p:nvPicPr>
          <p:cNvPr id="4" name="Picture 12" descr="Star LOGO.gif">
            <a:extLst>
              <a:ext uri="{FF2B5EF4-FFF2-40B4-BE49-F238E27FC236}">
                <a16:creationId xmlns:a16="http://schemas.microsoft.com/office/drawing/2014/main" id="{504734E8-8E6D-4096-AF93-198417321A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31640" y="3969785"/>
            <a:ext cx="5629275" cy="2676525"/>
          </a:xfrm>
          <a:prstGeom prst="rect">
            <a:avLst/>
          </a:prstGeom>
          <a:effectLst>
            <a:outerShdw blurRad="101600" dist="25400" dir="14040000" sx="115000" sy="115000" kx="1200000" algn="br" rotWithShape="0">
              <a:prstClr val="black">
                <a:alpha val="20000"/>
              </a:prstClr>
            </a:outerShdw>
          </a:effectLst>
          <a:scene3d>
            <a:camera prst="orthographicFront">
              <a:rot lat="1967870" lon="2992735" rev="1963940"/>
            </a:camera>
            <a:lightRig rig="threePt" dir="t"/>
          </a:scene3d>
          <a:sp3d>
            <a:bevelT w="152400" h="50800" prst="softRound"/>
          </a:sp3d>
        </p:spPr>
      </p:pic>
      <p:sp>
        <p:nvSpPr>
          <p:cNvPr id="5" name="Dreptunghi 4">
            <a:extLst>
              <a:ext uri="{FF2B5EF4-FFF2-40B4-BE49-F238E27FC236}">
                <a16:creationId xmlns:a16="http://schemas.microsoft.com/office/drawing/2014/main" id="{238A7E82-FBC6-4793-AEDA-AC984A85278B}"/>
              </a:ext>
            </a:extLst>
          </p:cNvPr>
          <p:cNvSpPr/>
          <p:nvPr/>
        </p:nvSpPr>
        <p:spPr>
          <a:xfrm>
            <a:off x="683568" y="2348880"/>
            <a:ext cx="777686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o-RO" altLang="ru-MD" sz="2000" b="1" i="1" dirty="0"/>
              <a:t>“În limitele impuse, cu resursele existente, într-un ritm propriu, </a:t>
            </a:r>
            <a:r>
              <a:rPr lang="ro-RO" altLang="ru-MD" sz="2000" b="1" i="1" dirty="0" err="1"/>
              <a:t>bazaţi</a:t>
            </a:r>
            <a:r>
              <a:rPr lang="ro-RO" altLang="ru-MD" sz="2000" b="1" i="1" dirty="0"/>
              <a:t> pe convingerea că toate au un început, să încercăm să facem singuri ceea ce </a:t>
            </a:r>
            <a:r>
              <a:rPr lang="ro-RO" altLang="ru-MD" sz="2000" b="1" i="1" dirty="0" err="1"/>
              <a:t>aşteptăm</a:t>
            </a:r>
            <a:r>
              <a:rPr lang="ro-RO" altLang="ru-MD" sz="2000" b="1" i="1" dirty="0"/>
              <a:t> de la </a:t>
            </a:r>
            <a:r>
              <a:rPr lang="ro-RO" altLang="ru-MD" sz="2000" b="1" i="1" dirty="0" err="1"/>
              <a:t>alţii</a:t>
            </a:r>
            <a:r>
              <a:rPr lang="ro-RO" altLang="ru-MD" sz="2000" b="1" i="1" dirty="0"/>
              <a:t>”</a:t>
            </a:r>
            <a:endParaRPr lang="ru-RU" altLang="ru-MD" sz="2000" b="1" i="1" dirty="0"/>
          </a:p>
        </p:txBody>
      </p:sp>
    </p:spTree>
    <p:extLst>
      <p:ext uri="{BB962C8B-B14F-4D97-AF65-F5344CB8AC3E}">
        <p14:creationId xmlns:p14="http://schemas.microsoft.com/office/powerpoint/2010/main" val="21375972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5CB1AF12-FF72-42B1-B225-DBB562D37F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MD" dirty="0"/>
              <a:t>DEVIZA</a:t>
            </a:r>
            <a:endParaRPr lang="ru-MD" dirty="0"/>
          </a:p>
        </p:txBody>
      </p:sp>
      <p:sp>
        <p:nvSpPr>
          <p:cNvPr id="4" name="Dreptunghi 3">
            <a:extLst>
              <a:ext uri="{FF2B5EF4-FFF2-40B4-BE49-F238E27FC236}">
                <a16:creationId xmlns:a16="http://schemas.microsoft.com/office/drawing/2014/main" id="{E4C3C6CB-C54B-4D99-B355-A3FC374552AD}"/>
              </a:ext>
            </a:extLst>
          </p:cNvPr>
          <p:cNvSpPr/>
          <p:nvPr/>
        </p:nvSpPr>
        <p:spPr>
          <a:xfrm>
            <a:off x="457200" y="1659285"/>
            <a:ext cx="8075240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ctr">
              <a:spcAft>
                <a:spcPts val="0"/>
              </a:spcAft>
            </a:pPr>
            <a:r>
              <a:rPr lang="ro-RO" sz="1400" cap="all" dirty="0">
                <a:latin typeface="Bookman Old Style" panose="02050604050505020204" pitchFamily="18" charset="0"/>
                <a:ea typeface="Times New Roman" panose="02020603050405020304" pitchFamily="18" charset="0"/>
              </a:rPr>
              <a:t> </a:t>
            </a:r>
            <a:endParaRPr lang="ru-MD" sz="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 algn="ctr">
              <a:spcAft>
                <a:spcPts val="0"/>
              </a:spcAft>
            </a:pPr>
            <a:endParaRPr lang="ru-MD" sz="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 algn="ctr">
              <a:spcAft>
                <a:spcPts val="0"/>
              </a:spcAft>
            </a:pPr>
            <a:r>
              <a:rPr lang="ro-RO" sz="2800" b="1" cap="all" dirty="0">
                <a:solidFill>
                  <a:srgbClr val="003399"/>
                </a:solidFill>
                <a:latin typeface="Bookman Old Style" panose="02050604050505020204" pitchFamily="18" charset="0"/>
                <a:ea typeface="Times New Roman" panose="02020603050405020304" pitchFamily="18" charset="0"/>
              </a:rPr>
              <a:t> </a:t>
            </a:r>
            <a:endParaRPr lang="ru-MD" sz="2800" dirty="0">
              <a:solidFill>
                <a:srgbClr val="003399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 algn="ctr">
              <a:spcAft>
                <a:spcPts val="0"/>
              </a:spcAft>
            </a:pPr>
            <a:r>
              <a:rPr lang="ro-RO" sz="4000" b="1" cap="all" dirty="0">
                <a:solidFill>
                  <a:srgbClr val="0033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„</a:t>
            </a:r>
            <a:r>
              <a:rPr lang="ro-RO" sz="4000" b="1" cap="all" dirty="0">
                <a:solidFill>
                  <a:srgbClr val="003399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Singurul mod </a:t>
            </a:r>
            <a:endParaRPr lang="ru-MD" sz="4000" dirty="0">
              <a:solidFill>
                <a:srgbClr val="003399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457200" algn="ctr">
              <a:spcAft>
                <a:spcPts val="0"/>
              </a:spcAft>
            </a:pPr>
            <a:r>
              <a:rPr lang="ro-RO" sz="4000" b="1" cap="all" dirty="0">
                <a:solidFill>
                  <a:srgbClr val="003399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rezonabil de a educa </a:t>
            </a:r>
            <a:endParaRPr lang="ru-MD" sz="4000" dirty="0">
              <a:solidFill>
                <a:srgbClr val="003399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457200" algn="ctr">
              <a:spcAft>
                <a:spcPts val="0"/>
              </a:spcAft>
            </a:pPr>
            <a:r>
              <a:rPr lang="ro-RO" sz="4000" b="1" cap="all" dirty="0">
                <a:solidFill>
                  <a:srgbClr val="003399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este acela de a fi </a:t>
            </a:r>
            <a:endParaRPr lang="ru-MD" sz="4000" dirty="0">
              <a:solidFill>
                <a:srgbClr val="003399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457200" algn="ctr">
              <a:spcAft>
                <a:spcPts val="0"/>
              </a:spcAft>
            </a:pPr>
            <a:r>
              <a:rPr lang="ro-RO" sz="4000" b="1" cap="all" dirty="0">
                <a:solidFill>
                  <a:srgbClr val="003399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un exemplu </a:t>
            </a:r>
            <a:endParaRPr lang="ru-MD" sz="4000" dirty="0">
              <a:solidFill>
                <a:srgbClr val="003399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457200" algn="ctr">
              <a:spcAft>
                <a:spcPts val="0"/>
              </a:spcAft>
            </a:pPr>
            <a:r>
              <a:rPr lang="ro-RO" sz="4000" b="1" cap="all" dirty="0">
                <a:solidFill>
                  <a:srgbClr val="003399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 urmat”</a:t>
            </a:r>
            <a:endParaRPr lang="ru-MD" sz="4000" dirty="0">
              <a:solidFill>
                <a:srgbClr val="003399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457200" algn="ctr">
              <a:spcAft>
                <a:spcPts val="0"/>
              </a:spcAft>
            </a:pPr>
            <a:r>
              <a:rPr lang="ro-RO" sz="2800" b="1" i="1" cap="all" dirty="0">
                <a:solidFill>
                  <a:srgbClr val="003399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ru-MD" sz="2800" dirty="0">
              <a:solidFill>
                <a:srgbClr val="003399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457200" algn="ctr">
              <a:spcAft>
                <a:spcPts val="0"/>
              </a:spcAft>
            </a:pPr>
            <a:r>
              <a:rPr lang="ro-RO" sz="2800" b="1" i="1" cap="all" dirty="0">
                <a:solidFill>
                  <a:srgbClr val="003399"/>
                </a:solidFill>
                <a:latin typeface="Bookman Old Style" panose="02050604050505020204" pitchFamily="18" charset="0"/>
                <a:ea typeface="Times New Roman" panose="02020603050405020304" pitchFamily="18" charset="0"/>
              </a:rPr>
              <a:t>                                        A. Einstein</a:t>
            </a:r>
            <a:endParaRPr lang="ru-MD" sz="2800" dirty="0">
              <a:solidFill>
                <a:srgbClr val="003399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 algn="ctr">
              <a:spcAft>
                <a:spcPts val="0"/>
              </a:spcAft>
            </a:pPr>
            <a:r>
              <a:rPr lang="ro-RO" sz="2800" cap="all" dirty="0">
                <a:latin typeface="Bookman Old Style" panose="02050604050505020204" pitchFamily="18" charset="0"/>
                <a:ea typeface="Times New Roman" panose="02020603050405020304" pitchFamily="18" charset="0"/>
              </a:rPr>
              <a:t> </a:t>
            </a:r>
            <a:endParaRPr lang="ru-MD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 algn="ctr">
              <a:spcAft>
                <a:spcPts val="0"/>
              </a:spcAft>
            </a:pPr>
            <a:r>
              <a:rPr lang="ro-RO" sz="1100" cap="all" dirty="0">
                <a:latin typeface="Bookman Old Style" panose="02050604050505020204" pitchFamily="18" charset="0"/>
                <a:ea typeface="Times New Roman" panose="02020603050405020304" pitchFamily="18" charset="0"/>
              </a:rPr>
              <a:t> </a:t>
            </a:r>
            <a:endParaRPr lang="ru-MD" sz="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 algn="ctr">
              <a:spcAft>
                <a:spcPts val="0"/>
              </a:spcAft>
            </a:pPr>
            <a:r>
              <a:rPr lang="ro-RO" sz="1100" cap="all" dirty="0">
                <a:latin typeface="Bookman Old Style" panose="02050604050505020204" pitchFamily="18" charset="0"/>
                <a:ea typeface="Times New Roman" panose="02020603050405020304" pitchFamily="18" charset="0"/>
              </a:rPr>
              <a:t> </a:t>
            </a:r>
            <a:endParaRPr lang="ru-MD" sz="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74073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u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z="4000" dirty="0">
                <a:solidFill>
                  <a:schemeClr val="bg1"/>
                </a:solidFill>
              </a:rPr>
              <a:t>CONTEXTUL</a:t>
            </a:r>
            <a:r>
              <a:rPr lang="ro-RO" sz="4000" b="1" dirty="0">
                <a:solidFill>
                  <a:schemeClr val="bg1"/>
                </a:solidFill>
              </a:rPr>
              <a:t> </a:t>
            </a:r>
            <a:r>
              <a:rPr lang="ro-RO" sz="4000" dirty="0">
                <a:solidFill>
                  <a:schemeClr val="bg1"/>
                </a:solidFill>
              </a:rPr>
              <a:t>GENERAL</a:t>
            </a:r>
            <a:endParaRPr lang="ro-RO" dirty="0">
              <a:solidFill>
                <a:schemeClr val="bg1"/>
              </a:solidFill>
            </a:endParaRPr>
          </a:p>
        </p:txBody>
      </p:sp>
      <p:sp>
        <p:nvSpPr>
          <p:cNvPr id="6" name="Substituent conținut 5"/>
          <p:cNvSpPr>
            <a:spLocks noGrp="1"/>
          </p:cNvSpPr>
          <p:nvPr>
            <p:ph idx="1"/>
          </p:nvPr>
        </p:nvSpPr>
        <p:spPr>
          <a:xfrm>
            <a:off x="457200" y="1916833"/>
            <a:ext cx="8229600" cy="4464496"/>
          </a:xfrm>
        </p:spPr>
        <p:txBody>
          <a:bodyPr/>
          <a:lstStyle/>
          <a:p>
            <a:pPr lvl="0">
              <a:lnSpc>
                <a:spcPct val="80000"/>
              </a:lnSpc>
              <a:buClr>
                <a:srgbClr val="00007D"/>
              </a:buClr>
              <a:buSzPct val="75000"/>
              <a:buFont typeface="Wingdings" pitchFamily="2" charset="2"/>
              <a:buChar char="n"/>
            </a:pPr>
            <a:r>
              <a:rPr lang="ro-RO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Date generale despre instituţie: </a:t>
            </a:r>
          </a:p>
          <a:p>
            <a:pPr marL="0" lvl="0" indent="0">
              <a:lnSpc>
                <a:spcPct val="80000"/>
              </a:lnSpc>
              <a:buClr>
                <a:srgbClr val="00007D"/>
              </a:buClr>
              <a:buSzPct val="75000"/>
              <a:buNone/>
            </a:pPr>
            <a:r>
              <a:rPr lang="ro-RO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Creşa-grădiniţă nr.153,  (</a:t>
            </a:r>
            <a:r>
              <a:rPr lang="ro-MD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23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februarie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19</a:t>
            </a:r>
            <a:r>
              <a:rPr lang="ro-RO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77)</a:t>
            </a:r>
          </a:p>
          <a:p>
            <a:pPr lvl="0">
              <a:lnSpc>
                <a:spcPct val="80000"/>
              </a:lnSpc>
              <a:buClr>
                <a:srgbClr val="00007D"/>
              </a:buClr>
              <a:buSzPct val="75000"/>
              <a:buFont typeface="Wingdings" pitchFamily="2" charset="2"/>
              <a:buChar char="n"/>
            </a:pPr>
            <a:r>
              <a:rPr lang="ro-RO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Date de contact</a:t>
            </a:r>
            <a:r>
              <a:rPr lang="ro-RO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o-RO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mun.Chişinău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MD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bd.Dacia</a:t>
            </a:r>
            <a:r>
              <a:rPr lang="ro-MD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36/2</a:t>
            </a:r>
            <a:endParaRPr lang="ro-RO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lnSpc>
                <a:spcPct val="80000"/>
              </a:lnSpc>
              <a:buClr>
                <a:srgbClr val="00007D"/>
              </a:buClr>
              <a:buSzPct val="75000"/>
              <a:buNone/>
            </a:pPr>
            <a:r>
              <a:rPr lang="ro-RO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o-RO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tel:022</a:t>
            </a:r>
            <a:r>
              <a:rPr lang="ro-MD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766922</a:t>
            </a:r>
            <a:r>
              <a:rPr lang="ro-MD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e-mail:botanica.gradi153@gmail.com</a:t>
            </a:r>
          </a:p>
          <a:p>
            <a:pPr lvl="0">
              <a:lnSpc>
                <a:spcPct val="80000"/>
              </a:lnSpc>
              <a:buClr>
                <a:srgbClr val="00007D"/>
              </a:buClr>
              <a:buSzPct val="75000"/>
              <a:buFont typeface="Wingdings" pitchFamily="2" charset="2"/>
              <a:buChar char="n"/>
            </a:pPr>
            <a:r>
              <a:rPr lang="ro-RO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Capacitate după proiect:</a:t>
            </a:r>
            <a:r>
              <a:rPr lang="ro-RO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ro-MD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o-RO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grupe - </a:t>
            </a:r>
            <a:r>
              <a:rPr lang="ro-MD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32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o-RO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copii</a:t>
            </a:r>
          </a:p>
          <a:p>
            <a:pPr lvl="0">
              <a:lnSpc>
                <a:spcPct val="80000"/>
              </a:lnSpc>
              <a:buClr>
                <a:srgbClr val="00007D"/>
              </a:buClr>
              <a:buSzPct val="75000"/>
              <a:buFont typeface="Wingdings" pitchFamily="2" charset="2"/>
              <a:buChar char="n"/>
            </a:pPr>
            <a:r>
              <a:rPr lang="ro-RO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Capacitate reală:</a:t>
            </a:r>
          </a:p>
          <a:p>
            <a:pPr marL="0" lvl="0" indent="0">
              <a:lnSpc>
                <a:spcPct val="80000"/>
              </a:lnSpc>
              <a:buClr>
                <a:srgbClr val="00007D"/>
              </a:buClr>
              <a:buSzPct val="75000"/>
              <a:buNone/>
            </a:pPr>
            <a:r>
              <a:rPr lang="ro-RO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o-RO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 grupe – 330 copii,  40 copii - creşa;   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o-RO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90 copii - grădiniţă </a:t>
            </a:r>
          </a:p>
          <a:p>
            <a:pPr lvl="0">
              <a:lnSpc>
                <a:spcPct val="80000"/>
              </a:lnSpc>
              <a:buClr>
                <a:srgbClr val="00007D"/>
              </a:buClr>
              <a:buSzPct val="75000"/>
              <a:buFont typeface="Wingdings" pitchFamily="2" charset="2"/>
              <a:buChar char="n"/>
            </a:pPr>
            <a:r>
              <a:rPr lang="ro-RO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Managementul resurse umane:</a:t>
            </a:r>
          </a:p>
          <a:p>
            <a:pPr marL="0" lvl="0" indent="0">
              <a:lnSpc>
                <a:spcPct val="80000"/>
              </a:lnSpc>
              <a:buClr>
                <a:srgbClr val="00007D"/>
              </a:buClr>
              <a:buSzPct val="75000"/>
              <a:buNone/>
            </a:pPr>
            <a:r>
              <a:rPr lang="ro-RO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o-MD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54</a:t>
            </a:r>
            <a:r>
              <a:rPr lang="ro-RO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- angajaţi</a:t>
            </a:r>
          </a:p>
          <a:p>
            <a:pPr marL="0" lvl="0" indent="0">
              <a:lnSpc>
                <a:spcPct val="80000"/>
              </a:lnSpc>
              <a:buClr>
                <a:srgbClr val="00007D"/>
              </a:buClr>
              <a:buSzPct val="75000"/>
              <a:buNone/>
            </a:pPr>
            <a:r>
              <a:rPr lang="ro-RO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o-RO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5 - cadre didactice; grad didactic </a:t>
            </a:r>
            <a:r>
              <a:rPr lang="ro-RO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întîi</a:t>
            </a:r>
            <a:r>
              <a:rPr lang="ro-RO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-5; gradul II (doi) -14;</a:t>
            </a:r>
          </a:p>
          <a:p>
            <a:pPr marL="0" lvl="0" indent="0">
              <a:lnSpc>
                <a:spcPct val="80000"/>
              </a:lnSpc>
              <a:buClr>
                <a:srgbClr val="00007D"/>
              </a:buClr>
              <a:buSzPct val="75000"/>
              <a:buNone/>
            </a:pPr>
            <a:r>
              <a:rPr lang="ro-RO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4 - tineri specialiști;  Vârsta medie a angajaților 43 ani</a:t>
            </a:r>
          </a:p>
          <a:p>
            <a:pPr marL="0" lvl="0" indent="0">
              <a:lnSpc>
                <a:spcPct val="80000"/>
              </a:lnSpc>
              <a:buClr>
                <a:srgbClr val="00007D"/>
              </a:buClr>
              <a:buSzPct val="75000"/>
              <a:buNone/>
            </a:pPr>
            <a:r>
              <a:rPr lang="ro-RO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29 -  personal auxiliar;</a:t>
            </a:r>
          </a:p>
          <a:p>
            <a:endParaRPr lang="ro-RO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41662"/>
            <a:ext cx="1296144" cy="1528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23288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8C148BA9-C858-4591-B93A-D63CA92967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MD" dirty="0">
                <a:solidFill>
                  <a:schemeClr val="bg1"/>
                </a:solidFill>
              </a:rPr>
              <a:t>ULTIMELE REALIZĂRI</a:t>
            </a:r>
            <a:endParaRPr lang="ru-MD" dirty="0">
              <a:solidFill>
                <a:schemeClr val="bg1"/>
              </a:solidFill>
            </a:endParaRPr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07E7BD63-CF83-441D-9C04-5F2C8AF7F9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700808"/>
            <a:ext cx="8229600" cy="4525963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o-RO" altLang="ru-MD" sz="2000" dirty="0">
                <a:solidFill>
                  <a:srgbClr val="002060"/>
                </a:solidFill>
              </a:rPr>
              <a:t>Dotarea grupelor cu material didactic și mobili</a:t>
            </a:r>
            <a:r>
              <a:rPr lang="en-US" altLang="ru-MD" sz="2000" dirty="0">
                <a:solidFill>
                  <a:srgbClr val="002060"/>
                </a:solidFill>
              </a:rPr>
              <a:t>e</a:t>
            </a:r>
            <a:r>
              <a:rPr lang="ro-RO" altLang="ru-MD" sz="2000" dirty="0">
                <a:solidFill>
                  <a:srgbClr val="002060"/>
                </a:solidFill>
              </a:rPr>
              <a:t>r pentru centrele de activitate;  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o-RO" altLang="ru-MD" sz="2000" dirty="0">
                <a:solidFill>
                  <a:srgbClr val="002060"/>
                </a:solidFill>
              </a:rPr>
              <a:t>Reparații </a:t>
            </a:r>
            <a:r>
              <a:rPr lang="en-US" altLang="ru-MD" sz="2000" dirty="0">
                <a:solidFill>
                  <a:srgbClr val="002060"/>
                </a:solidFill>
              </a:rPr>
              <a:t>capital</a:t>
            </a:r>
            <a:r>
              <a:rPr lang="ro-RO" altLang="ru-MD" sz="2000" dirty="0">
                <a:solidFill>
                  <a:srgbClr val="002060"/>
                </a:solidFill>
              </a:rPr>
              <a:t>e</a:t>
            </a:r>
            <a:r>
              <a:rPr lang="en-US" altLang="ru-MD" sz="2000" dirty="0">
                <a:solidFill>
                  <a:srgbClr val="002060"/>
                </a:solidFill>
              </a:rPr>
              <a:t>:</a:t>
            </a:r>
            <a:r>
              <a:rPr lang="ro-RO" altLang="ru-MD" sz="2000" dirty="0">
                <a:solidFill>
                  <a:srgbClr val="002060"/>
                </a:solidFill>
              </a:rPr>
              <a:t> a acoperișului, a rețelei de apeduct și a rețelelor termice;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o-RO" altLang="ru-MD" sz="2000" dirty="0">
                <a:solidFill>
                  <a:srgbClr val="002060"/>
                </a:solidFill>
              </a:rPr>
              <a:t>Reparația capitală a blocului alimentar, a centrului metodic, a sălii de muzică și a cabinetului medical și a galeriei centrale;</a:t>
            </a:r>
            <a:endParaRPr lang="ro-MD" altLang="ru-MD" sz="2000" dirty="0">
              <a:solidFill>
                <a:srgbClr val="002060"/>
              </a:solidFill>
            </a:endParaRP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o-RO" altLang="ru-MD" sz="2000" dirty="0">
                <a:solidFill>
                  <a:srgbClr val="002060"/>
                </a:solidFill>
              </a:rPr>
              <a:t>Schimbarea  a 100 % a geamurilor;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o-RO" altLang="ru-MD" sz="2000" dirty="0">
                <a:solidFill>
                  <a:srgbClr val="002060"/>
                </a:solidFill>
              </a:rPr>
              <a:t>Reparații cosmetice a sălilor de grupă</a:t>
            </a:r>
            <a:r>
              <a:rPr lang="ro-MD" altLang="ru-MD" sz="2000" dirty="0">
                <a:solidFill>
                  <a:srgbClr val="002060"/>
                </a:solidFill>
              </a:rPr>
              <a:t>;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o-MD" altLang="ru-MD" sz="2000" dirty="0">
                <a:solidFill>
                  <a:srgbClr val="002060"/>
                </a:solidFill>
              </a:rPr>
              <a:t>Dotarea la 100% cu echipamente de protecție și inventar moale.</a:t>
            </a:r>
            <a:endParaRPr lang="ru-RU" altLang="ru-MD" sz="2000" dirty="0">
              <a:solidFill>
                <a:srgbClr val="002060"/>
              </a:solidFill>
            </a:endParaRPr>
          </a:p>
          <a:p>
            <a:endParaRPr lang="ru-MD" dirty="0"/>
          </a:p>
        </p:txBody>
      </p:sp>
    </p:spTree>
    <p:extLst>
      <p:ext uri="{BB962C8B-B14F-4D97-AF65-F5344CB8AC3E}">
        <p14:creationId xmlns:p14="http://schemas.microsoft.com/office/powerpoint/2010/main" val="30510962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AF576510-1C11-450C-9E64-4683637219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z="4000" dirty="0">
                <a:solidFill>
                  <a:schemeClr val="bg1"/>
                </a:solidFill>
              </a:rPr>
              <a:t>ANALIZA SWOT</a:t>
            </a:r>
            <a:br>
              <a:rPr lang="ro-RO" dirty="0">
                <a:solidFill>
                  <a:schemeClr val="bg1"/>
                </a:solidFill>
              </a:rPr>
            </a:br>
            <a:r>
              <a:rPr lang="ro-RO" sz="2000" b="1" dirty="0">
                <a:solidFill>
                  <a:schemeClr val="bg1"/>
                </a:solidFill>
              </a:rPr>
              <a:t>DEZVOLTAREA CURRICULARĂ</a:t>
            </a:r>
            <a:br>
              <a:rPr lang="ru-MD" dirty="0"/>
            </a:br>
            <a:endParaRPr lang="ru-MD" sz="2800" dirty="0"/>
          </a:p>
        </p:txBody>
      </p:sp>
      <p:graphicFrame>
        <p:nvGraphicFramePr>
          <p:cNvPr id="7" name="Tabel 7">
            <a:extLst>
              <a:ext uri="{FF2B5EF4-FFF2-40B4-BE49-F238E27FC236}">
                <a16:creationId xmlns:a16="http://schemas.microsoft.com/office/drawing/2014/main" id="{CFD056C2-D75C-451A-8BEE-D61D01601E8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28588337"/>
              </p:ext>
            </p:extLst>
          </p:nvPr>
        </p:nvGraphicFramePr>
        <p:xfrm>
          <a:off x="158924" y="1340768"/>
          <a:ext cx="8826152" cy="512070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185494">
                  <a:extLst>
                    <a:ext uri="{9D8B030D-6E8A-4147-A177-3AD203B41FA5}">
                      <a16:colId xmlns:a16="http://schemas.microsoft.com/office/drawing/2014/main" val="3854313007"/>
                    </a:ext>
                  </a:extLst>
                </a:gridCol>
                <a:gridCol w="4640658">
                  <a:extLst>
                    <a:ext uri="{9D8B030D-6E8A-4147-A177-3AD203B41FA5}">
                      <a16:colId xmlns:a16="http://schemas.microsoft.com/office/drawing/2014/main" val="1952520149"/>
                    </a:ext>
                  </a:extLst>
                </a:gridCol>
              </a:tblGrid>
              <a:tr h="365792">
                <a:tc>
                  <a:txBody>
                    <a:bodyPr/>
                    <a:lstStyle/>
                    <a:p>
                      <a:r>
                        <a:rPr lang="ro-MD" b="0" dirty="0"/>
                        <a:t>Puncte tari</a:t>
                      </a:r>
                      <a:endParaRPr lang="ru-MD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MD" b="0" dirty="0"/>
                        <a:t>Puncte slabe</a:t>
                      </a:r>
                      <a:endParaRPr lang="ru-MD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7843930"/>
                  </a:ext>
                </a:extLst>
              </a:tr>
              <a:tr h="2437658">
                <a:tc>
                  <a:txBody>
                    <a:bodyPr/>
                    <a:lstStyle/>
                    <a:p>
                      <a:pPr lvl="0" algn="just"/>
                      <a:r>
                        <a:rPr lang="ro-RO" sz="12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Asigurarea cu documente de politici educaționale și suport didactic - 100%</a:t>
                      </a:r>
                      <a:endParaRPr lang="ru-MD" sz="12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lvl="0" algn="just"/>
                      <a:r>
                        <a:rPr lang="ro-RO" sz="12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Condiții optime în instituția de educație timpurie pentru desfășurarea unui proces educațional de calitate ce vizează abordarea holistică a dezvoltării copilului și centrarea procesului educațional pe copil.</a:t>
                      </a:r>
                      <a:endParaRPr lang="ru-MD" sz="12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lvl="0" algn="just"/>
                      <a:r>
                        <a:rPr lang="ro-RO" sz="12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Reușite școlare foarte bune obținute de copiii care au frecventat grădinița noastră.</a:t>
                      </a:r>
                      <a:endParaRPr lang="ru-MD" sz="12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ro-RO" sz="12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Se respectă ritmul propriu de învățare a fiecărui copil printr-o planificare sistematică a activităților de dezvoltare personală.</a:t>
                      </a:r>
                    </a:p>
                    <a:p>
                      <a:pPr algn="just"/>
                      <a:r>
                        <a:rPr lang="ro-RO" sz="12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Existența unui spațiu suficient în jurul unității de învățământ, ceea ce permite desfășurarea unor activități în aer liber – parcul grădiniței, spațiul verde,  teren de joacă pentru copii</a:t>
                      </a:r>
                      <a:endParaRPr lang="ru-MD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just"/>
                      <a:r>
                        <a:rPr lang="ro-RO" sz="12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Utilizarea insuficientă a echipamentelor moderne în procesul instructive-educativ; </a:t>
                      </a:r>
                      <a:endParaRPr lang="ru-MD" sz="12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lvl="0" algn="just"/>
                      <a:r>
                        <a:rPr lang="ro-RO" sz="12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Accesul limitat  al cadrelor didactice la internet;</a:t>
                      </a:r>
                      <a:endParaRPr lang="ru-MD" sz="12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lvl="0" algn="just"/>
                      <a:r>
                        <a:rPr lang="ro-RO" sz="12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Centrarea proiectelor didactice, uneori, pe conținuturi și nu pe competențe; </a:t>
                      </a:r>
                      <a:endParaRPr lang="ru-MD" sz="12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lvl="0" algn="just"/>
                      <a:r>
                        <a:rPr lang="ro-RO" sz="12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Stilurile didactice folosite în predare sunt în mare parte de tip euristic. </a:t>
                      </a:r>
                      <a:endParaRPr lang="ru-MD" sz="12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lvl="0" algn="just"/>
                      <a:r>
                        <a:rPr lang="ro-RO" sz="12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Lipsa unei biblioteci, aflată la dispoziția cadrelor didactice dar și a părinților; </a:t>
                      </a:r>
                      <a:endParaRPr lang="ru-MD" sz="12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2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Lipsa </a:t>
                      </a:r>
                      <a:r>
                        <a:rPr lang="ro-MD" sz="12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RO" sz="12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MD" sz="12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încăperilor pentru logoped, consilierea părinților etc;</a:t>
                      </a:r>
                      <a:endParaRPr lang="ru-MD" sz="12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lvl="0" algn="just"/>
                      <a:r>
                        <a:rPr lang="ro-RO" sz="12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Lipsa unui spațiu amenajat pentru desfășurare activităților de educație – fizică și alte activități de dezvoltare personală; </a:t>
                      </a:r>
                      <a:endParaRPr lang="ru-MD" sz="12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lvl="0" algn="just"/>
                      <a:r>
                        <a:rPr lang="ro-RO" sz="12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Nivelul scăzut de cunoștințe psihopedagogice, în rândul părinților;</a:t>
                      </a:r>
                      <a:endParaRPr lang="ru-MD" sz="12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endParaRPr lang="ru-MD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8125943"/>
                  </a:ext>
                </a:extLst>
              </a:tr>
              <a:tr h="365792">
                <a:tc>
                  <a:txBody>
                    <a:bodyPr/>
                    <a:lstStyle/>
                    <a:p>
                      <a:pPr algn="just"/>
                      <a:r>
                        <a:rPr lang="ro-MD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MD" dirty="0">
                          <a:solidFill>
                            <a:schemeClr val="bg1"/>
                          </a:solidFill>
                          <a:highlight>
                            <a:srgbClr val="003399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Oportunități</a:t>
                      </a:r>
                      <a:endParaRPr lang="ru-MD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o-MD" dirty="0">
                          <a:solidFill>
                            <a:schemeClr val="bg1"/>
                          </a:solidFill>
                          <a:highlight>
                            <a:srgbClr val="003399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Amenințări</a:t>
                      </a:r>
                      <a:endParaRPr lang="ru-MD" dirty="0">
                        <a:solidFill>
                          <a:schemeClr val="bg1"/>
                        </a:solidFill>
                        <a:highlight>
                          <a:srgbClr val="003399"/>
                        </a:highligh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000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9118898"/>
                  </a:ext>
                </a:extLst>
              </a:tr>
              <a:tr h="1866549">
                <a:tc>
                  <a:txBody>
                    <a:bodyPr/>
                    <a:lstStyle/>
                    <a:p>
                      <a:pPr lvl="0" algn="just"/>
                      <a:r>
                        <a:rPr lang="ro-RO" sz="12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Posibilitatea schimburilor de experiența cu alte grădinițe la nivel municipal, național si internațional;</a:t>
                      </a:r>
                    </a:p>
                    <a:p>
                      <a:pPr lvl="0" algn="just"/>
                      <a:r>
                        <a:rPr lang="ro-RO" sz="12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Identificarea posibilităților de creare a mediului favorabil pentru asigurarea incluziunii copiilor cu CES;</a:t>
                      </a:r>
                      <a:endParaRPr lang="ru-MD" sz="12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lvl="0" algn="just"/>
                      <a:r>
                        <a:rPr lang="ro-RO" sz="12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Identificarea nevoilor de formare continuă profesională a cadrelor didactice; </a:t>
                      </a:r>
                      <a:endParaRPr lang="ru-MD" sz="12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ro-RO" sz="12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Identificarea oportunităților de formare a cadrelor didactice</a:t>
                      </a:r>
                      <a:endParaRPr lang="ru-MD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just"/>
                      <a:r>
                        <a:rPr lang="ro-RO" sz="12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Imposibilitatea desfășurării activităților opționale care necesită spațiu și suport financiar;</a:t>
                      </a:r>
                      <a:endParaRPr lang="ru-MD" sz="12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lvl="0" algn="just"/>
                      <a:r>
                        <a:rPr lang="ro-RO" sz="12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Insuficiente fonduri pentru achiziționarea de material didactic performant (videoproiectoare, tablă magnetică, copiatoare)</a:t>
                      </a:r>
                      <a:endParaRPr lang="ru-MD" sz="12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lvl="0" algn="just"/>
                      <a:r>
                        <a:rPr lang="ro-RO" sz="12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Imposibilitatea realizării unei individualizări corecte a activității cu un număr mare de copii în grupă;</a:t>
                      </a:r>
                      <a:endParaRPr lang="ru-MD" sz="12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lvl="0" algn="just"/>
                      <a:r>
                        <a:rPr lang="ro-RO" sz="12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Scăderea motivației și interesului unor cadre didactice pentru dezvoltare personală sau perfecționare</a:t>
                      </a:r>
                      <a:r>
                        <a:rPr lang="ro-MD" sz="12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;</a:t>
                      </a:r>
                      <a:endParaRPr lang="ru-MD" sz="12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lvl="0" algn="just"/>
                      <a:r>
                        <a:rPr lang="ro-RO" sz="12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Contextul medical actual, marcat de pandemia de COVID-19.</a:t>
                      </a:r>
                      <a:endParaRPr lang="ru-MD" sz="12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endParaRPr lang="ru-MD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37208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01503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AF576510-1C11-450C-9E64-4683637219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531694"/>
          </a:xfrm>
        </p:spPr>
        <p:txBody>
          <a:bodyPr/>
          <a:lstStyle/>
          <a:p>
            <a:r>
              <a:rPr lang="ro-RO" sz="4000" dirty="0">
                <a:solidFill>
                  <a:schemeClr val="bg1"/>
                </a:solidFill>
              </a:rPr>
              <a:t>ANALIZA SWOT</a:t>
            </a:r>
            <a:br>
              <a:rPr lang="ro-RO" dirty="0">
                <a:solidFill>
                  <a:schemeClr val="bg1"/>
                </a:solidFill>
              </a:rPr>
            </a:br>
            <a:r>
              <a:rPr lang="ro-RO" sz="2000" b="1" dirty="0">
                <a:solidFill>
                  <a:schemeClr val="bg1"/>
                </a:solidFill>
              </a:rPr>
              <a:t>DEZVOLTAREA RESURSELOR UMANE</a:t>
            </a:r>
            <a:br>
              <a:rPr lang="ru-MD" dirty="0"/>
            </a:br>
            <a:endParaRPr lang="ru-MD" sz="2800" dirty="0">
              <a:solidFill>
                <a:schemeClr val="bg1"/>
              </a:solidFill>
            </a:endParaRPr>
          </a:p>
        </p:txBody>
      </p:sp>
      <p:graphicFrame>
        <p:nvGraphicFramePr>
          <p:cNvPr id="7" name="Tabel 7">
            <a:extLst>
              <a:ext uri="{FF2B5EF4-FFF2-40B4-BE49-F238E27FC236}">
                <a16:creationId xmlns:a16="http://schemas.microsoft.com/office/drawing/2014/main" id="{CFD056C2-D75C-451A-8BEE-D61D01601E8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43360408"/>
              </p:ext>
            </p:extLst>
          </p:nvPr>
        </p:nvGraphicFramePr>
        <p:xfrm>
          <a:off x="395536" y="1484783"/>
          <a:ext cx="8579246" cy="504658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248472">
                  <a:extLst>
                    <a:ext uri="{9D8B030D-6E8A-4147-A177-3AD203B41FA5}">
                      <a16:colId xmlns:a16="http://schemas.microsoft.com/office/drawing/2014/main" val="3854313007"/>
                    </a:ext>
                  </a:extLst>
                </a:gridCol>
                <a:gridCol w="4330774">
                  <a:extLst>
                    <a:ext uri="{9D8B030D-6E8A-4147-A177-3AD203B41FA5}">
                      <a16:colId xmlns:a16="http://schemas.microsoft.com/office/drawing/2014/main" val="1952520149"/>
                    </a:ext>
                  </a:extLst>
                </a:gridCol>
              </a:tblGrid>
              <a:tr h="431435">
                <a:tc>
                  <a:txBody>
                    <a:bodyPr/>
                    <a:lstStyle/>
                    <a:p>
                      <a:r>
                        <a:rPr lang="ro-MD" b="0" dirty="0"/>
                        <a:t>Puncte tari</a:t>
                      </a:r>
                      <a:endParaRPr lang="ru-MD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MD" b="0" dirty="0"/>
                        <a:t>Puncte slabe</a:t>
                      </a:r>
                      <a:endParaRPr lang="ru-MD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7843930"/>
                  </a:ext>
                </a:extLst>
              </a:tr>
              <a:tr h="2621072">
                <a:tc>
                  <a:txBody>
                    <a:bodyPr/>
                    <a:lstStyle/>
                    <a:p>
                      <a:pPr lvl="0" algn="just"/>
                      <a:r>
                        <a:rPr lang="ro-RO" sz="12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Personal didactic bine pregătit, competent cu grad didactic I și II (76% )  </a:t>
                      </a:r>
                      <a:endParaRPr lang="ru-MD" sz="12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lvl="0" algn="just"/>
                      <a:r>
                        <a:rPr lang="ro-RO" sz="12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Cadre didactice tinere, flexibile, dornice de performanță;</a:t>
                      </a:r>
                      <a:endParaRPr lang="ru-MD" sz="12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lvl="0" algn="just"/>
                      <a:r>
                        <a:rPr lang="ro-RO" sz="12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Relațiile interpersonale (educatoare-copil, conducere-subalterni, educatoare-părinți, educatoare-educatoare etc.) existente favorizează crearea unui climat educațional deschis, stimulativ  asigurând starea de bine a angajaților;</a:t>
                      </a:r>
                      <a:endParaRPr lang="ru-MD" sz="12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lvl="0" algn="just"/>
                      <a:r>
                        <a:rPr lang="ro-RO" sz="12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Personal nedidactic bine format pentru servicii sociale și relaționare cu furnizorii de servicii/beneficiarii; </a:t>
                      </a:r>
                    </a:p>
                    <a:p>
                      <a:pPr lvl="0" algn="just"/>
                      <a:r>
                        <a:rPr lang="ro-RO" sz="12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Existența asistentului medical, care asigură monitorizarea stării de sănătate a copiilor și realizează zilnic triajul epidemiologic al copiilor  </a:t>
                      </a:r>
                      <a:endParaRPr lang="ru-MD" sz="12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just"/>
                      <a:r>
                        <a:rPr lang="ro-RO" sz="12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Insuficiența personalului didactic și nedidactic din motive de salarii </a:t>
                      </a:r>
                      <a:r>
                        <a:rPr lang="ro-RO" sz="12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nemotivante</a:t>
                      </a:r>
                      <a:endParaRPr lang="ru-MD" sz="12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lvl="0" algn="just"/>
                      <a:r>
                        <a:rPr lang="ro-RO" sz="12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Slaba implicare a părinților în practica educațională a instituției;</a:t>
                      </a:r>
                      <a:endParaRPr lang="ru-MD" sz="12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lvl="0" algn="just"/>
                      <a:r>
                        <a:rPr lang="ro-RO" sz="12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Implicarea aceluiași grup de persoane în derularea unor proiecte și în activitățile non formale.</a:t>
                      </a:r>
                      <a:endParaRPr lang="ru-MD" sz="12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lvl="0" algn="just"/>
                      <a:r>
                        <a:rPr lang="ro-RO" sz="12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Cursuri de formare și perfecționare clasice, </a:t>
                      </a:r>
                      <a:r>
                        <a:rPr lang="ro-RO" sz="12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nemotivante</a:t>
                      </a:r>
                      <a:r>
                        <a:rPr lang="ro-RO" sz="12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fără programe axate pe implementarea noilor documente de politici educaționale;</a:t>
                      </a:r>
                      <a:endParaRPr lang="ru-MD" sz="12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2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Solicitările de instituționalizare depășesc posibilitățile instituției preșcolare de educație timpurie; Numărul mare de copii înscriși la grupa;</a:t>
                      </a:r>
                      <a:endParaRPr lang="ru-MD" sz="12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lvl="0" algn="just"/>
                      <a:r>
                        <a:rPr lang="ro-RO" sz="12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Lipsa psihologului și logopedului, care oferă suport atât copiilor, cadrelor didactice, cât și părinților;</a:t>
                      </a:r>
                      <a:endParaRPr lang="ru-MD" sz="12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endParaRPr lang="ru-MD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8125943"/>
                  </a:ext>
                </a:extLst>
              </a:tr>
              <a:tr h="313091">
                <a:tc>
                  <a:txBody>
                    <a:bodyPr/>
                    <a:lstStyle/>
                    <a:p>
                      <a:r>
                        <a:rPr lang="ro-MD" sz="18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Oportunități</a:t>
                      </a:r>
                      <a:endParaRPr lang="ru-MD" sz="1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o-MD" sz="18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Amenințări</a:t>
                      </a:r>
                      <a:endParaRPr lang="ru-MD" sz="1800" dirty="0">
                        <a:solidFill>
                          <a:schemeClr val="bg1"/>
                        </a:solidFill>
                        <a:highlight>
                          <a:srgbClr val="003399"/>
                        </a:highligh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000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9118898"/>
                  </a:ext>
                </a:extLst>
              </a:tr>
              <a:tr h="1597630">
                <a:tc>
                  <a:txBody>
                    <a:bodyPr/>
                    <a:lstStyle/>
                    <a:p>
                      <a:pPr lvl="0" algn="just"/>
                      <a:r>
                        <a:rPr lang="ro-RO" sz="12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Participarea la numeroase schimburi de experiența, diversificate din punct de vedere al conținutului: sesiuni de comunicări; simpozioane, cercuri pedagogice, workshop-uri;</a:t>
                      </a:r>
                      <a:endParaRPr lang="ru-MD" sz="12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lvl="0" algn="just"/>
                      <a:r>
                        <a:rPr lang="ro-RO" sz="12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Relații de parteneriat real cu învățătoarele ce preiau clasa pregătitoare;</a:t>
                      </a:r>
                      <a:endParaRPr lang="ru-MD" sz="12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ro-RO" sz="12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Identificarea necesităților și a oportunităților de formare a cadrelor didactice și nedidactice;</a:t>
                      </a:r>
                      <a:endParaRPr lang="ru-MD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just"/>
                      <a:r>
                        <a:rPr lang="ro-RO" sz="12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Scăderea motivației și interesului unor cadre didactice pentru dezvoltare personală sau perfecționare, datorită vârstei, implicării în alte activități; </a:t>
                      </a:r>
                      <a:endParaRPr lang="ru-MD" sz="12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lvl="0" algn="just"/>
                      <a:r>
                        <a:rPr lang="ro-RO" sz="12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Timpul insuficient acordat de familie nevoii copilului de a comunica și a interacționa cu factorii educativi din grădiniță;</a:t>
                      </a:r>
                      <a:endParaRPr lang="ru-MD" sz="12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ro-RO" sz="12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Scăderea motivației personalului nedidactic pentru o muncă de calitate datorită salarizării mici, raportată la volumul de muncă ce depășește o normă.</a:t>
                      </a:r>
                      <a:endParaRPr lang="ru-MD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37208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707616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AF576510-1C11-450C-9E64-4683637219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z="4000" dirty="0">
                <a:solidFill>
                  <a:schemeClr val="bg1"/>
                </a:solidFill>
              </a:rPr>
              <a:t>ANALIZA SWOT</a:t>
            </a:r>
            <a:br>
              <a:rPr lang="ro-RO" dirty="0">
                <a:solidFill>
                  <a:schemeClr val="bg1"/>
                </a:solidFill>
              </a:rPr>
            </a:br>
            <a:r>
              <a:rPr lang="ro-RO" sz="2000" b="1" dirty="0">
                <a:solidFill>
                  <a:schemeClr val="bg1"/>
                </a:solidFill>
              </a:rPr>
              <a:t>DEZVOLTAREA RESURSELOR  MATERIALE ȘI FINANCIARE</a:t>
            </a:r>
            <a:br>
              <a:rPr lang="ru-MD" dirty="0">
                <a:solidFill>
                  <a:schemeClr val="bg1"/>
                </a:solidFill>
              </a:rPr>
            </a:br>
            <a:endParaRPr lang="ru-MD" sz="2800" dirty="0">
              <a:solidFill>
                <a:schemeClr val="bg1"/>
              </a:solidFill>
            </a:endParaRPr>
          </a:p>
        </p:txBody>
      </p:sp>
      <p:graphicFrame>
        <p:nvGraphicFramePr>
          <p:cNvPr id="7" name="Tabel 7">
            <a:extLst>
              <a:ext uri="{FF2B5EF4-FFF2-40B4-BE49-F238E27FC236}">
                <a16:creationId xmlns:a16="http://schemas.microsoft.com/office/drawing/2014/main" id="{CFD056C2-D75C-451A-8BEE-D61D01601E8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85942302"/>
              </p:ext>
            </p:extLst>
          </p:nvPr>
        </p:nvGraphicFramePr>
        <p:xfrm>
          <a:off x="158924" y="1340768"/>
          <a:ext cx="8826152" cy="5432773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185494">
                  <a:extLst>
                    <a:ext uri="{9D8B030D-6E8A-4147-A177-3AD203B41FA5}">
                      <a16:colId xmlns:a16="http://schemas.microsoft.com/office/drawing/2014/main" val="3854313007"/>
                    </a:ext>
                  </a:extLst>
                </a:gridCol>
                <a:gridCol w="4640658">
                  <a:extLst>
                    <a:ext uri="{9D8B030D-6E8A-4147-A177-3AD203B41FA5}">
                      <a16:colId xmlns:a16="http://schemas.microsoft.com/office/drawing/2014/main" val="1952520149"/>
                    </a:ext>
                  </a:extLst>
                </a:gridCol>
              </a:tblGrid>
              <a:tr h="365792">
                <a:tc>
                  <a:txBody>
                    <a:bodyPr/>
                    <a:lstStyle/>
                    <a:p>
                      <a:r>
                        <a:rPr lang="ro-MD" b="0" dirty="0"/>
                        <a:t>Puncte tari</a:t>
                      </a:r>
                      <a:endParaRPr lang="ru-MD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MD" b="0" dirty="0"/>
                        <a:t>Puncte slabe</a:t>
                      </a:r>
                      <a:endParaRPr lang="ru-MD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7843930"/>
                  </a:ext>
                </a:extLst>
              </a:tr>
              <a:tr h="2437658">
                <a:tc>
                  <a:txBody>
                    <a:bodyPr/>
                    <a:lstStyle/>
                    <a:p>
                      <a:pPr lvl="0" algn="just"/>
                      <a:r>
                        <a:rPr lang="ro-RO" sz="12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Instituția   dispune de o bază materială ce corespunde cerințelor desfășurării unei educații de calitate. </a:t>
                      </a:r>
                      <a:endParaRPr lang="ru-MD" sz="12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lvl="0" algn="just"/>
                      <a:r>
                        <a:rPr lang="ro-RO" sz="12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Starea fizică a spațiilor și încadrarea în normele de igienă corespunzătoare. </a:t>
                      </a:r>
                      <a:endParaRPr lang="ru-MD" sz="12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lvl="0" algn="just"/>
                      <a:r>
                        <a:rPr lang="ro-RO" sz="12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Îmbunătățirea procesului educațional prin dotarea sălilor de grupă și centrului metodic cu mijloace tehnice și internet:</a:t>
                      </a:r>
                      <a:endParaRPr lang="ru-MD" sz="12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lvl="0" algn="just"/>
                      <a:r>
                        <a:rPr lang="ro-RO" sz="12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Conectarea parțială la internet; </a:t>
                      </a:r>
                      <a:endParaRPr lang="ru-MD" sz="12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lvl="0" algn="just"/>
                      <a:r>
                        <a:rPr lang="ro-RO" sz="12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Prezența unei curți de joacă pentru copii amenajată cu atribute și inventar de joacă;</a:t>
                      </a:r>
                      <a:endParaRPr lang="ru-MD" sz="12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lvl="0" algn="just"/>
                      <a:r>
                        <a:rPr lang="ro-RO" sz="12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Servicii de alimentație a copiilor, conform meniului unic realizat sub controlul comisiei de triaj  al unității;</a:t>
                      </a:r>
                      <a:endParaRPr lang="ru-MD" sz="12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lvl="0" algn="just"/>
                      <a:r>
                        <a:rPr lang="ro-RO" sz="12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Dotarea blocului alimentar cu utilaj tehnic în conformitate cu standardele minime de dotare;</a:t>
                      </a:r>
                      <a:endParaRPr lang="ru-MD" sz="12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lvl="0" algn="just"/>
                      <a:r>
                        <a:rPr lang="ro-RO" sz="12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Preocuparea permanentă pentru dezvoltarea bazei materiale în conformitate cu cerințele curriculare, </a:t>
                      </a:r>
                      <a:r>
                        <a:rPr lang="ro-RO" sz="12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sanitaro</a:t>
                      </a:r>
                      <a:r>
                        <a:rPr lang="ro-RO" sz="12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-epidemiologice;</a:t>
                      </a:r>
                      <a:endParaRPr lang="ru-MD" sz="12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just"/>
                      <a:r>
                        <a:rPr lang="ro-RO" sz="12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Dotare insuficientă cu tehnică de calcul, aparate audio-video pentru necesitățile tuturor grupelor; </a:t>
                      </a:r>
                      <a:endParaRPr lang="ru-MD" sz="12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lvl="0" algn="just"/>
                      <a:r>
                        <a:rPr lang="ro-RO" sz="12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Lipsa conexiunii la internet a întregii   instituției</a:t>
                      </a:r>
                      <a:endParaRPr lang="ru-MD" sz="12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lvl="0" algn="just"/>
                      <a:r>
                        <a:rPr lang="ro-RO" sz="12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Lipsa unor săli amenajate și dotate special pentru desfășurarea unor activități opționale (ateliere, săli de sport, grădină de vară etc);</a:t>
                      </a:r>
                      <a:endParaRPr lang="ru-MD" sz="12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lvl="0" algn="just"/>
                      <a:r>
                        <a:rPr lang="ro-RO" sz="12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Insuficiența fondurilor financiare alocate de APL.</a:t>
                      </a:r>
                      <a:endParaRPr lang="ru-MD" sz="12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endParaRPr lang="ru-MD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8125943"/>
                  </a:ext>
                </a:extLst>
              </a:tr>
              <a:tr h="365792">
                <a:tc>
                  <a:txBody>
                    <a:bodyPr/>
                    <a:lstStyle/>
                    <a:p>
                      <a:r>
                        <a:rPr lang="ro-MD" sz="18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Oportunități</a:t>
                      </a:r>
                      <a:endParaRPr lang="ru-MD" sz="1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o-MD" sz="18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MD" sz="1800" dirty="0">
                          <a:solidFill>
                            <a:schemeClr val="bg1"/>
                          </a:solidFill>
                          <a:highlight>
                            <a:srgbClr val="003399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Amenințări</a:t>
                      </a:r>
                      <a:endParaRPr lang="ru-MD" sz="1800" dirty="0">
                        <a:solidFill>
                          <a:schemeClr val="bg1"/>
                        </a:solidFill>
                        <a:highlight>
                          <a:srgbClr val="003399"/>
                        </a:highligh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000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9118898"/>
                  </a:ext>
                </a:extLst>
              </a:tr>
              <a:tr h="1866549">
                <a:tc>
                  <a:txBody>
                    <a:bodyPr/>
                    <a:lstStyle/>
                    <a:p>
                      <a:pPr lvl="0" algn="just"/>
                      <a:r>
                        <a:rPr lang="ro-RO" sz="12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Creșterea calității mediului educațional: echipamente și condiții materiale, facilități pentru predare și învățare.  </a:t>
                      </a:r>
                      <a:endParaRPr lang="ru-MD" sz="1200" b="1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lvl="0" algn="just"/>
                      <a:r>
                        <a:rPr lang="ro-RO" sz="12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Participarea în proiecte bugetare și extrabugetare.</a:t>
                      </a:r>
                      <a:endParaRPr lang="ru-MD" sz="1200" b="1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lvl="0" algn="just"/>
                      <a:r>
                        <a:rPr lang="ro-RO" sz="12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Posibilitatea accesării de fonduri nerambursabile pentru dotarea și modernizarea grădiniței; </a:t>
                      </a:r>
                      <a:endParaRPr lang="ru-MD" sz="1200" b="1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lvl="0" algn="just"/>
                      <a:r>
                        <a:rPr lang="ro-RO" sz="12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Implicarea cadrelor didactice în gestionarea eficientă a resurselor existente.</a:t>
                      </a:r>
                      <a:endParaRPr lang="ru-MD" sz="1200" b="1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lvl="0" algn="just"/>
                      <a:r>
                        <a:rPr lang="ro-RO" sz="12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Trecerea la autogestiune financiară a instituției</a:t>
                      </a:r>
                      <a:endParaRPr lang="ru-MD" sz="1200" b="1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ro-RO" sz="12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Deteriorarea aparatelor de joacă, a unor spații din exterior, a gardului;</a:t>
                      </a:r>
                      <a:endParaRPr lang="ru-MD" sz="12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lvl="0"/>
                      <a:r>
                        <a:rPr lang="ro-RO" sz="12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Ritmul accelerat al schimbărilor tehnologice conduce la uzura morală a echipamentelor existente;</a:t>
                      </a:r>
                      <a:endParaRPr lang="ru-MD" sz="12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ro-RO" sz="12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Bugetul redus al grădiniței, care nu asigură necesarul de 100%</a:t>
                      </a:r>
                      <a:endParaRPr lang="ru-MD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37208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32180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AF576510-1C11-450C-9E64-4683637219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z="4000" dirty="0">
                <a:solidFill>
                  <a:schemeClr val="bg1"/>
                </a:solidFill>
              </a:rPr>
              <a:t>ANALIZA SWOT</a:t>
            </a:r>
            <a:br>
              <a:rPr lang="ro-RO" dirty="0">
                <a:solidFill>
                  <a:schemeClr val="bg1"/>
                </a:solidFill>
              </a:rPr>
            </a:br>
            <a:r>
              <a:rPr lang="ro-RO" sz="2000" b="1" dirty="0">
                <a:solidFill>
                  <a:schemeClr val="bg1"/>
                </a:solidFill>
              </a:rPr>
              <a:t>DEZVOLTAREA  RELAȚIILOR    COMUNITARE</a:t>
            </a:r>
            <a:br>
              <a:rPr lang="ru-MD" sz="2000" dirty="0"/>
            </a:br>
            <a:endParaRPr lang="ru-MD" sz="2000" dirty="0"/>
          </a:p>
        </p:txBody>
      </p:sp>
      <p:graphicFrame>
        <p:nvGraphicFramePr>
          <p:cNvPr id="7" name="Tabel 7">
            <a:extLst>
              <a:ext uri="{FF2B5EF4-FFF2-40B4-BE49-F238E27FC236}">
                <a16:creationId xmlns:a16="http://schemas.microsoft.com/office/drawing/2014/main" id="{CFD056C2-D75C-451A-8BEE-D61D01601E8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03151546"/>
              </p:ext>
            </p:extLst>
          </p:nvPr>
        </p:nvGraphicFramePr>
        <p:xfrm>
          <a:off x="323528" y="1417638"/>
          <a:ext cx="8568952" cy="497002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063526">
                  <a:extLst>
                    <a:ext uri="{9D8B030D-6E8A-4147-A177-3AD203B41FA5}">
                      <a16:colId xmlns:a16="http://schemas.microsoft.com/office/drawing/2014/main" val="3854313007"/>
                    </a:ext>
                  </a:extLst>
                </a:gridCol>
                <a:gridCol w="4505426">
                  <a:extLst>
                    <a:ext uri="{9D8B030D-6E8A-4147-A177-3AD203B41FA5}">
                      <a16:colId xmlns:a16="http://schemas.microsoft.com/office/drawing/2014/main" val="1952520149"/>
                    </a:ext>
                  </a:extLst>
                </a:gridCol>
              </a:tblGrid>
              <a:tr h="360208">
                <a:tc>
                  <a:txBody>
                    <a:bodyPr/>
                    <a:lstStyle/>
                    <a:p>
                      <a:r>
                        <a:rPr lang="ro-MD" b="0" dirty="0"/>
                        <a:t>Puncte tari</a:t>
                      </a:r>
                      <a:endParaRPr lang="ru-MD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MD" b="0" dirty="0"/>
                        <a:t>Puncte slabe</a:t>
                      </a:r>
                      <a:endParaRPr lang="ru-MD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7843930"/>
                  </a:ext>
                </a:extLst>
              </a:tr>
              <a:tr h="2400448">
                <a:tc>
                  <a:txBody>
                    <a:bodyPr/>
                    <a:lstStyle/>
                    <a:p>
                      <a:pPr lvl="0" algn="just"/>
                      <a:r>
                        <a:rPr lang="ro-RO" sz="12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Colaborarea cu școlile și grădinițele din împrejurimi, agenți educaționali (pompieri, policlinică, biserică, poliție, bibliotecă),  desfășurată ritmic și constructiv.</a:t>
                      </a:r>
                      <a:endParaRPr lang="ru-MD" sz="12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lvl="0" algn="just"/>
                      <a:r>
                        <a:rPr lang="ro-RO" sz="12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Implicarea în diverse proiecte educaționale.</a:t>
                      </a:r>
                      <a:endParaRPr lang="ru-MD" sz="12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lvl="0" algn="just"/>
                      <a:r>
                        <a:rPr lang="ro-RO" sz="12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Antrenarea copiilor în competiții/manifestații de diferite ocazii.</a:t>
                      </a:r>
                      <a:endParaRPr lang="ru-MD" sz="12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lvl="0" algn="just"/>
                      <a:r>
                        <a:rPr lang="ro-RO" sz="12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Consilierea  părinților prin programe/ parteneriate desfășurate in  grădiniță;</a:t>
                      </a:r>
                      <a:endParaRPr lang="ru-MD" sz="12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lvl="0" algn="just"/>
                      <a:r>
                        <a:rPr lang="ro-RO" sz="12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Implicarea reprezentanților comunității în activitățile desfășurate in instituție;</a:t>
                      </a:r>
                      <a:endParaRPr lang="ru-MD" sz="12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lvl="0" algn="just"/>
                      <a:r>
                        <a:rPr lang="ro-RO" sz="12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Existența paginii web și de </a:t>
                      </a:r>
                      <a:r>
                        <a:rPr lang="ro-RO" sz="12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facebook</a:t>
                      </a:r>
                      <a:r>
                        <a:rPr lang="ro-RO" sz="12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a instituției care să promoveze imaginea unității in comunitate;   </a:t>
                      </a:r>
                      <a:endParaRPr lang="ru-MD" sz="12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ro-RO" sz="12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Insuficienta preocupare a cadrelor didactice pentru realizarea unor proiecte de colaborare internațională; </a:t>
                      </a:r>
                      <a:endParaRPr lang="ru-MD" sz="12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lvl="0" algn="l"/>
                      <a:r>
                        <a:rPr lang="ro-RO" sz="12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Slaba implicare și reticența societăților economice de a efectua sponsorizări. </a:t>
                      </a:r>
                      <a:endParaRPr lang="ru-MD" sz="12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l"/>
                      <a:endParaRPr lang="ru-MD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8125943"/>
                  </a:ext>
                </a:extLst>
              </a:tr>
              <a:tr h="360208">
                <a:tc>
                  <a:txBody>
                    <a:bodyPr/>
                    <a:lstStyle/>
                    <a:p>
                      <a:pPr algn="l"/>
                      <a:r>
                        <a:rPr lang="ro-MD" sz="18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Oportunități</a:t>
                      </a:r>
                      <a:endParaRPr lang="ru-MD" sz="1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o-MD" sz="18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o-MD" sz="1800" dirty="0">
                          <a:solidFill>
                            <a:schemeClr val="bg1"/>
                          </a:solidFill>
                          <a:highlight>
                            <a:srgbClr val="003399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Amenințări</a:t>
                      </a:r>
                      <a:endParaRPr lang="ru-MD" sz="1800" dirty="0">
                        <a:solidFill>
                          <a:schemeClr val="bg1"/>
                        </a:solidFill>
                        <a:highlight>
                          <a:srgbClr val="003399"/>
                        </a:highligh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000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9118898"/>
                  </a:ext>
                </a:extLst>
              </a:tr>
              <a:tr h="1838057">
                <a:tc>
                  <a:txBody>
                    <a:bodyPr/>
                    <a:lstStyle/>
                    <a:p>
                      <a:pPr lvl="0" algn="l"/>
                      <a:r>
                        <a:rPr lang="ro-RO" sz="12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Proiectele educative propuse spre derulare;</a:t>
                      </a:r>
                      <a:endParaRPr lang="ru-MD" sz="12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lvl="0" algn="l"/>
                      <a:r>
                        <a:rPr lang="ro-RO" sz="12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Prezentarea ofertei în comunitate și pe pagina web a instituției;</a:t>
                      </a:r>
                      <a:endParaRPr lang="ru-MD" sz="12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lvl="0" algn="l"/>
                      <a:r>
                        <a:rPr lang="ro-RO" sz="12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Acțiuni de popularizare a grădiniței;</a:t>
                      </a:r>
                      <a:endParaRPr lang="ru-MD" sz="12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lvl="0" algn="l"/>
                      <a:r>
                        <a:rPr lang="ro-RO" sz="12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Colaborarea cu diverse instituții pentru realizarea unor activități </a:t>
                      </a:r>
                      <a:r>
                        <a:rPr lang="ro-RO" sz="12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extracurriculare</a:t>
                      </a:r>
                      <a:r>
                        <a:rPr lang="ro-RO" sz="12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precum: excursii, vizite la muzee,   vizionări de spectacole, acțiuni caritabile etc.</a:t>
                      </a:r>
                      <a:endParaRPr lang="ru-MD" sz="12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ro-RO" sz="12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Timpul limitat al părinților poate duce la slaba lor implicare în viața grădiniței;</a:t>
                      </a:r>
                      <a:endParaRPr lang="ru-MD" sz="12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l"/>
                      <a:r>
                        <a:rPr lang="ro-RO" sz="12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Lipsa fondurilor financiare poate îngreuna realizarea, promovarea proiectelor și parteneriatelor.</a:t>
                      </a:r>
                      <a:endParaRPr lang="ru-MD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37208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38807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o-RO" dirty="0">
                <a:solidFill>
                  <a:schemeClr val="bg1"/>
                </a:solidFill>
              </a:rPr>
              <a:t>VIZIUNEA MANAGERIALĂ</a:t>
            </a:r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>
          <a:xfrm>
            <a:off x="971600" y="2492896"/>
            <a:ext cx="7488832" cy="3633267"/>
          </a:xfrm>
        </p:spPr>
        <p:txBody>
          <a:bodyPr/>
          <a:lstStyle/>
          <a:p>
            <a:pPr marL="0" indent="0" algn="just">
              <a:buNone/>
            </a:pPr>
            <a:r>
              <a:rPr lang="ro-RO" sz="2000" dirty="0">
                <a:latin typeface="Times New Roman" panose="02020603050405020304" pitchFamily="18" charset="0"/>
                <a:cs typeface="Times New Roman" pitchFamily="18" charset="0"/>
              </a:rPr>
              <a:t>Grădinița     își propune să realizeze un învățământ de calitate într-un parteneriat deschis, care asigură starea de bine a copilului prin satisfacerea necesităților de bază: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o-RO" sz="2000" dirty="0">
                <a:latin typeface="Times New Roman" panose="02020603050405020304" pitchFamily="18" charset="0"/>
                <a:cs typeface="Times New Roman" pitchFamily="18" charset="0"/>
              </a:rPr>
              <a:t>Nevoia de securitate, de înțelegere și afecțiune, de recunoaștere socială, de apartenență la grup, de libertatea de acțiune, 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o-RO" sz="2000" dirty="0">
                <a:latin typeface="Times New Roman" panose="02020603050405020304" pitchFamily="18" charset="0"/>
                <a:cs typeface="Times New Roman" pitchFamily="18" charset="0"/>
              </a:rPr>
              <a:t>Dezvoltarea respectului față de sine prin încrederea în forțele proprii și în succesul său într-o atmosferă calmă, atractivă și sigură.</a:t>
            </a:r>
          </a:p>
        </p:txBody>
      </p:sp>
      <p:pic>
        <p:nvPicPr>
          <p:cNvPr id="4" name="Picture 2" descr="http://4.bp.blogspot.com/-HHPRHXfRkp4/T-sO6RqasVI/AAAAAAAACkc/BRvMl82-rKs/s1600/sun.jpg.gif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512" y="404664"/>
            <a:ext cx="1584176" cy="15841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70559905"/>
      </p:ext>
    </p:extLst>
  </p:cSld>
  <p:clrMapOvr>
    <a:masterClrMapping/>
  </p:clrMapOvr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ă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13163</TotalTime>
  <Words>1676</Words>
  <Application>Microsoft Office PowerPoint</Application>
  <PresentationFormat>Экран (4:3)</PresentationFormat>
  <Paragraphs>164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3" baseType="lpstr">
      <vt:lpstr>Arial</vt:lpstr>
      <vt:lpstr>Bookman Old Style</vt:lpstr>
      <vt:lpstr>Calibri</vt:lpstr>
      <vt:lpstr>Constantia</vt:lpstr>
      <vt:lpstr>Georgia</vt:lpstr>
      <vt:lpstr>Gill Sans MT</vt:lpstr>
      <vt:lpstr>Times New Roman</vt:lpstr>
      <vt:lpstr>Wingdings</vt:lpstr>
      <vt:lpstr>Diseño predeterminado</vt:lpstr>
      <vt:lpstr> </vt:lpstr>
      <vt:lpstr>DEVIZA</vt:lpstr>
      <vt:lpstr>CONTEXTUL GENERAL</vt:lpstr>
      <vt:lpstr>ULTIMELE REALIZĂRI</vt:lpstr>
      <vt:lpstr>ANALIZA SWOT DEZVOLTAREA CURRICULARĂ </vt:lpstr>
      <vt:lpstr>ANALIZA SWOT DEZVOLTAREA RESURSELOR UMANE </vt:lpstr>
      <vt:lpstr>ANALIZA SWOT DEZVOLTAREA RESURSELOR  MATERIALE ȘI FINANCIARE </vt:lpstr>
      <vt:lpstr>ANALIZA SWOT DEZVOLTAREA  RELAȚIILOR    COMUNITARE </vt:lpstr>
      <vt:lpstr>VIZIUNEA MANAGERIALĂ</vt:lpstr>
      <vt:lpstr> MISIUNEA </vt:lpstr>
      <vt:lpstr>Obiectivele prioritare  de activitate:</vt:lpstr>
      <vt:lpstr>Relații de parteneriat</vt:lpstr>
      <vt:lpstr>SUNTEM CEI MAI FERICIŢI DINTRE PĂMÎNTENI,  PENTRU CĂ TRĂIM ALĂTURI DE VIITOR</vt:lpstr>
      <vt:lpstr>Vă mulțumim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User</cp:lastModifiedBy>
  <cp:revision>823</cp:revision>
  <cp:lastPrinted>2021-07-28T10:57:04Z</cp:lastPrinted>
  <dcterms:created xsi:type="dcterms:W3CDTF">2010-05-23T14:28:12Z</dcterms:created>
  <dcterms:modified xsi:type="dcterms:W3CDTF">2022-01-18T08:31:18Z</dcterms:modified>
</cp:coreProperties>
</file>